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6"/>
  </p:notesMasterIdLst>
  <p:handoutMasterIdLst>
    <p:handoutMasterId r:id="rId7"/>
  </p:handoutMasterIdLst>
  <p:sldIdLst>
    <p:sldId id="370" r:id="rId2"/>
    <p:sldId id="381" r:id="rId3"/>
    <p:sldId id="376" r:id="rId4"/>
    <p:sldId id="378" r:id="rId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M. Cox" initials="MMC" lastIdx="16" clrIdx="0"/>
  <p:cmAuthor id="1" name="Haily Prigge" initials="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955"/>
    <a:srgbClr val="60A534"/>
    <a:srgbClr val="1B85CB"/>
    <a:srgbClr val="F37D22"/>
    <a:srgbClr val="3A1A6E"/>
    <a:srgbClr val="E71C1C"/>
    <a:srgbClr val="E7CDFF"/>
    <a:srgbClr val="F7F969"/>
    <a:srgbClr val="094874"/>
    <a:srgbClr val="F1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5" autoAdjust="0"/>
    <p:restoredTop sz="98798" autoAdjust="0"/>
  </p:normalViewPr>
  <p:slideViewPr>
    <p:cSldViewPr snapToGrid="0" snapToObjects="1">
      <p:cViewPr varScale="1">
        <p:scale>
          <a:sx n="114" d="100"/>
          <a:sy n="114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5F9414-4DB9-0B4E-8133-398C7DBD7EDF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BA6188-7AF4-EB41-BF74-A2BC633F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E5BC88-B147-D542-A8D9-264F4D2D125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419016-048A-BB41-9AFF-8583B35A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Titl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Master new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052537" y="5826065"/>
            <a:ext cx="4071549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rtpcompany.com</a:t>
            </a:r>
            <a:r>
              <a:rPr lang="en-US" sz="155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rtp@rtpcompany.com</a:t>
            </a:r>
            <a:endParaRPr lang="en-US" sz="15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6796114" y="5989887"/>
            <a:ext cx="65002" cy="65002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6736" y="3395135"/>
            <a:ext cx="3639331" cy="496165"/>
          </a:xfrm>
        </p:spPr>
        <p:txBody>
          <a:bodyPr/>
          <a:lstStyle>
            <a:lvl1pPr marL="0" indent="0">
              <a:buNone/>
              <a:defRPr sz="2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06736" y="3840498"/>
            <a:ext cx="3639331" cy="457200"/>
          </a:xfrm>
        </p:spPr>
        <p:txBody>
          <a:bodyPr>
            <a:normAutofit/>
          </a:bodyPr>
          <a:lstStyle>
            <a:lvl1pPr marL="0" indent="0">
              <a:buNone/>
              <a:defRPr sz="16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and/or date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06736" y="4419602"/>
            <a:ext cx="3639331" cy="496165"/>
          </a:xfrm>
        </p:spPr>
        <p:txBody>
          <a:bodyPr/>
          <a:lstStyle>
            <a:lvl1pPr marL="0" indent="0">
              <a:buNone/>
              <a:defRPr sz="2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6736" y="4864965"/>
            <a:ext cx="3639331" cy="457200"/>
          </a:xfrm>
        </p:spPr>
        <p:txBody>
          <a:bodyPr>
            <a:normAutofit/>
          </a:bodyPr>
          <a:lstStyle>
            <a:lvl1pPr marL="0" indent="0">
              <a:buNone/>
              <a:defRPr sz="16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and/or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27315" y="1344873"/>
            <a:ext cx="5418752" cy="1557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466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2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0791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41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6901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6178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6411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76712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5266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8499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Headlin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30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16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8279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8370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6852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03026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3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6271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60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8732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Tabl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074332"/>
            <a:ext cx="8229600" cy="4406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4777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271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5467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34125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1550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7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2379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24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3663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7576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1681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1Colum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65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28844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9227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1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1745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85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7255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9858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64239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52709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3222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2Colum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85891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3Colum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1588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Left1/3_Right2/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2153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Photo lef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328544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Left2/3_Right 1/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9335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1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51" r:id="rId2"/>
    <p:sldLayoutId id="2147483911" r:id="rId3"/>
    <p:sldLayoutId id="2147483887" r:id="rId4"/>
    <p:sldLayoutId id="2147483847" r:id="rId5"/>
    <p:sldLayoutId id="2147483850" r:id="rId6"/>
    <p:sldLayoutId id="2147483849" r:id="rId7"/>
    <p:sldLayoutId id="2147483917" r:id="rId8"/>
    <p:sldLayoutId id="2147483852" r:id="rId9"/>
    <p:sldLayoutId id="2147483876" r:id="rId10"/>
    <p:sldLayoutId id="2147483912" r:id="rId11"/>
    <p:sldLayoutId id="2147483840" r:id="rId12"/>
    <p:sldLayoutId id="2147483891" r:id="rId13"/>
    <p:sldLayoutId id="2147483896" r:id="rId14"/>
    <p:sldLayoutId id="2147483901" r:id="rId15"/>
    <p:sldLayoutId id="2147483918" r:id="rId16"/>
    <p:sldLayoutId id="2147483906" r:id="rId17"/>
    <p:sldLayoutId id="2147483877" r:id="rId18"/>
    <p:sldLayoutId id="2147483913" r:id="rId19"/>
    <p:sldLayoutId id="2147483886" r:id="rId20"/>
    <p:sldLayoutId id="2147483892" r:id="rId21"/>
    <p:sldLayoutId id="2147483897" r:id="rId22"/>
    <p:sldLayoutId id="2147483902" r:id="rId23"/>
    <p:sldLayoutId id="2147483919" r:id="rId24"/>
    <p:sldLayoutId id="2147483907" r:id="rId25"/>
    <p:sldLayoutId id="2147483878" r:id="rId26"/>
    <p:sldLayoutId id="2147483914" r:id="rId27"/>
    <p:sldLayoutId id="2147483888" r:id="rId28"/>
    <p:sldLayoutId id="2147483893" r:id="rId29"/>
    <p:sldLayoutId id="2147483898" r:id="rId30"/>
    <p:sldLayoutId id="2147483903" r:id="rId31"/>
    <p:sldLayoutId id="2147483920" r:id="rId32"/>
    <p:sldLayoutId id="2147483908" r:id="rId33"/>
    <p:sldLayoutId id="2147483879" r:id="rId34"/>
    <p:sldLayoutId id="2147483915" r:id="rId35"/>
    <p:sldLayoutId id="2147483889" r:id="rId36"/>
    <p:sldLayoutId id="2147483894" r:id="rId37"/>
    <p:sldLayoutId id="2147483899" r:id="rId38"/>
    <p:sldLayoutId id="2147483904" r:id="rId39"/>
    <p:sldLayoutId id="2147483921" r:id="rId40"/>
    <p:sldLayoutId id="2147483909" r:id="rId41"/>
    <p:sldLayoutId id="2147483880" r:id="rId42"/>
    <p:sldLayoutId id="2147483916" r:id="rId43"/>
    <p:sldLayoutId id="2147483890" r:id="rId44"/>
    <p:sldLayoutId id="2147483895" r:id="rId45"/>
    <p:sldLayoutId id="2147483900" r:id="rId46"/>
    <p:sldLayoutId id="2147483905" r:id="rId47"/>
    <p:sldLayoutId id="2147483922" r:id="rId48"/>
    <p:sldLayoutId id="2147483910" r:id="rId49"/>
  </p:sldLayoutIdLst>
  <p:txStyles>
    <p:titleStyle>
      <a:lvl1pPr algn="ctr" defTabSz="457200" rtl="0" eaLnBrk="1" latinLnBrk="0" hangingPunct="1">
        <a:spcBef>
          <a:spcPct val="0"/>
        </a:spcBef>
        <a:buNone/>
        <a:defRPr sz="2700" b="1" i="1" kern="1200" cap="all">
          <a:solidFill>
            <a:schemeClr val="tx1"/>
          </a:solidFill>
          <a:effectLst>
            <a:outerShdw blurRad="203200" dist="76200" dir="2220000" algn="tl" rotWithShape="0">
              <a:srgbClr val="000000">
                <a:alpha val="75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/>
        <a:buChar char="•"/>
        <a:defRPr sz="20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13232" indent="-347472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051560" indent="-347472" algn="l" defTabSz="457200" rtl="0" eaLnBrk="1" latinLnBrk="0" hangingPunct="1">
        <a:spcBef>
          <a:spcPts val="4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417320" indent="-347472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1000" i="1" kern="1200" baseline="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and Tough (LT) Compounds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Quickest and easiest light weighting solution!</a:t>
            </a:r>
          </a:p>
          <a:p>
            <a:r>
              <a:rPr lang="en-US" dirty="0"/>
              <a:t>Drop-in solution replacing glass filled compounds </a:t>
            </a:r>
          </a:p>
          <a:p>
            <a:r>
              <a:rPr lang="en-US" dirty="0"/>
              <a:t>10% weight savings without added cost or time of traditional lightweighting initiatives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837724"/>
            <a:ext cx="2576512" cy="20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1684" r="8297" b="25247"/>
          <a:stretch/>
        </p:blipFill>
        <p:spPr bwMode="auto">
          <a:xfrm>
            <a:off x="457200" y="4046899"/>
            <a:ext cx="3473018" cy="1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2086" y="4081407"/>
            <a:ext cx="136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8897" y="6097664"/>
            <a:ext cx="162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Glass Fiber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259" y="6102346"/>
            <a:ext cx="187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Glass Bubbles </a:t>
            </a:r>
          </a:p>
        </p:txBody>
      </p:sp>
    </p:spTree>
    <p:extLst>
      <p:ext uri="{BB962C8B-B14F-4D97-AF65-F5344CB8AC3E}">
        <p14:creationId xmlns:p14="http://schemas.microsoft.com/office/powerpoint/2010/main" val="25892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1832" y="1282699"/>
            <a:ext cx="8485974" cy="680125"/>
          </a:xfrm>
        </p:spPr>
        <p:txBody>
          <a:bodyPr>
            <a:normAutofit/>
          </a:bodyPr>
          <a:lstStyle/>
          <a:p>
            <a:r>
              <a:rPr lang="en-US" dirty="0"/>
              <a:t>LT Compounds: GF + Glass Bubble Hybrids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0"/>
          </p:nvPr>
        </p:nvSpPr>
        <p:spPr>
          <a:xfrm>
            <a:off x="457199" y="1962824"/>
            <a:ext cx="4627549" cy="4719987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Products</a:t>
            </a:r>
          </a:p>
          <a:p>
            <a:r>
              <a:rPr lang="en-US" dirty="0"/>
              <a:t>20% - 50% Glass Filled Compounds </a:t>
            </a:r>
          </a:p>
          <a:p>
            <a:r>
              <a:rPr lang="en-US" dirty="0"/>
              <a:t>Nylon, PP, PE, PBT, PPA and PEEK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Availability </a:t>
            </a:r>
          </a:p>
          <a:p>
            <a:r>
              <a:rPr lang="en-US" dirty="0"/>
              <a:t>Americas, Europe, Asia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Application Examples </a:t>
            </a:r>
          </a:p>
          <a:p>
            <a:r>
              <a:rPr lang="en-US" u="sng" dirty="0"/>
              <a:t>Fuel Savings</a:t>
            </a:r>
            <a:r>
              <a:rPr lang="en-US" dirty="0"/>
              <a:t>: Automotive parts, recreational vehicles, drones, aircraft parts </a:t>
            </a:r>
          </a:p>
          <a:p>
            <a:r>
              <a:rPr lang="en-US" u="sng" dirty="0"/>
              <a:t>Ergonomics</a:t>
            </a:r>
            <a:r>
              <a:rPr lang="en-US" dirty="0"/>
              <a:t>: Backpacks, sports equipment, parts that are carried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1456"/>
          <a:stretch/>
        </p:blipFill>
        <p:spPr bwMode="auto">
          <a:xfrm>
            <a:off x="5173552" y="2879000"/>
            <a:ext cx="3775295" cy="33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0" y="1446659"/>
            <a:ext cx="8021372" cy="509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 Compounds Technical Highlights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Drop-in solution for Glass Filled (GF) compounds with 8-10% reduction in density</a:t>
            </a:r>
          </a:p>
          <a:p>
            <a:r>
              <a:rPr lang="en-US" dirty="0"/>
              <a:t>Strength, stiffness and impact performance unchanged vs. GF</a:t>
            </a:r>
          </a:p>
          <a:p>
            <a:r>
              <a:rPr lang="en-US" dirty="0"/>
              <a:t>Does not effect color ability </a:t>
            </a:r>
          </a:p>
          <a:p>
            <a:r>
              <a:rPr lang="en-US" dirty="0"/>
              <a:t>Weight savings are independent of wall thickness or part geometry</a:t>
            </a:r>
          </a:p>
          <a:p>
            <a:r>
              <a:rPr lang="en-US" dirty="0"/>
              <a:t>Improved surface finish vs. foaming 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54407" r="23119" b="24576"/>
          <a:stretch/>
        </p:blipFill>
        <p:spPr bwMode="auto">
          <a:xfrm>
            <a:off x="516348" y="4948148"/>
            <a:ext cx="8170452" cy="13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TP Company">
      <a:dk1>
        <a:sysClr val="windowText" lastClr="000000"/>
      </a:dk1>
      <a:lt1>
        <a:sysClr val="window" lastClr="FFFFFF"/>
      </a:lt1>
      <a:dk2>
        <a:srgbClr val="737373"/>
      </a:dk2>
      <a:lt2>
        <a:srgbClr val="57A4F0"/>
      </a:lt2>
      <a:accent1>
        <a:srgbClr val="00804C"/>
      </a:accent1>
      <a:accent2>
        <a:srgbClr val="65B034"/>
      </a:accent2>
      <a:accent3>
        <a:srgbClr val="737373"/>
      </a:accent3>
      <a:accent4>
        <a:srgbClr val="B3B3B3"/>
      </a:accent4>
      <a:accent5>
        <a:srgbClr val="E41200"/>
      </a:accent5>
      <a:accent6>
        <a:srgbClr val="F2AA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>
            <a:solidFill>
              <a:schemeClr val="tx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31147</TotalTime>
  <Words>128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Structural Products</vt:lpstr>
      <vt:lpstr>Structural products</vt:lpstr>
      <vt:lpstr>Structural products</vt:lpstr>
      <vt:lpstr>Structural products</vt:lpstr>
    </vt:vector>
  </TitlesOfParts>
  <Company>RTP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Haily Prigge</dc:creator>
  <cp:lastModifiedBy>Margaret M. Cox</cp:lastModifiedBy>
  <cp:revision>1321</cp:revision>
  <cp:lastPrinted>2016-03-10T19:10:59Z</cp:lastPrinted>
  <dcterms:created xsi:type="dcterms:W3CDTF">2015-08-04T14:37:23Z</dcterms:created>
  <dcterms:modified xsi:type="dcterms:W3CDTF">2018-05-15T18:07:14Z</dcterms:modified>
</cp:coreProperties>
</file>