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66" r:id="rId2"/>
    <p:sldId id="397" r:id="rId3"/>
    <p:sldId id="368" r:id="rId4"/>
    <p:sldId id="369" r:id="rId5"/>
    <p:sldId id="399" r:id="rId6"/>
    <p:sldId id="286" r:id="rId7"/>
    <p:sldId id="299" r:id="rId8"/>
    <p:sldId id="400" r:id="rId9"/>
    <p:sldId id="300" r:id="rId10"/>
    <p:sldId id="303" r:id="rId11"/>
    <p:sldId id="406" r:id="rId12"/>
    <p:sldId id="432" r:id="rId13"/>
    <p:sldId id="430" r:id="rId14"/>
    <p:sldId id="364" r:id="rId15"/>
    <p:sldId id="305" r:id="rId16"/>
    <p:sldId id="419" r:id="rId17"/>
    <p:sldId id="339" r:id="rId18"/>
    <p:sldId id="420" r:id="rId19"/>
    <p:sldId id="340" r:id="rId20"/>
    <p:sldId id="418" r:id="rId21"/>
    <p:sldId id="421" r:id="rId22"/>
    <p:sldId id="422" r:id="rId23"/>
    <p:sldId id="423" r:id="rId24"/>
    <p:sldId id="426" r:id="rId25"/>
    <p:sldId id="427" r:id="rId26"/>
    <p:sldId id="343" r:id="rId27"/>
    <p:sldId id="341" r:id="rId28"/>
    <p:sldId id="407" r:id="rId29"/>
    <p:sldId id="408" r:id="rId30"/>
    <p:sldId id="395" r:id="rId3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24" y="-6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Users\mtorosian\AppData\Local\Microsoft\Windows\Temporary%20Internet%20Files\Content.Outlook\CDI9S0HT\str%20vs%20temp%20data.xlsx" TargetMode="External"/><Relationship Id="rId3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Chart%20in%20Microsoft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C:\Users\mtorosian\Documents\high%20temp%20optim%20graph%20master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C:\Users\mtorosian\Documents\high%20temp%20optim%20graph%20master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file:///C:\Users\mtorosian\Documents\high%20temp%20optim%20graph%20master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="0">
                <a:latin typeface="+mj-lt"/>
              </a:defRPr>
            </a:pPr>
            <a:r>
              <a:rPr lang="en-US" sz="2400" b="0" dirty="0">
                <a:latin typeface="Franklin Gothic Medium"/>
                <a:cs typeface="Franklin Gothic Medium"/>
              </a:rPr>
              <a:t>ISO</a:t>
            </a:r>
            <a:r>
              <a:rPr lang="en-US" sz="2400" b="0" baseline="0" dirty="0">
                <a:latin typeface="Franklin Gothic Medium"/>
                <a:cs typeface="Franklin Gothic Medium"/>
              </a:rPr>
              <a:t> </a:t>
            </a:r>
            <a:r>
              <a:rPr lang="en-US" sz="2400" b="0" dirty="0">
                <a:latin typeface="Franklin Gothic Medium"/>
                <a:cs typeface="Franklin Gothic Medium"/>
              </a:rPr>
              <a:t>Tensile Strength</a:t>
            </a:r>
          </a:p>
        </c:rich>
      </c:tx>
      <c:layout>
        <c:manualLayout>
          <c:xMode val="edge"/>
          <c:yMode val="edge"/>
          <c:x val="0.370762802459911"/>
          <c:y val="0.013698630136986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4333467440658"/>
          <c:y val="0.109799014849171"/>
          <c:w val="0.85792930628197"/>
          <c:h val="0.792088591665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'Scratch for competitive comp'!$D$152</c:f>
              <c:strCache>
                <c:ptCount val="1"/>
                <c:pt idx="0">
                  <c:v>Tensile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0"/>
                  <c:y val="-0.0273972602739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145985401459854"/>
                  <c:y val="0.0114155251141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0">
                    <a:latin typeface="Franklin Gothic Medium"/>
                    <a:cs typeface="Franklin Gothic Medium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'Scratch for competitive comp'!$B$153:$C$157</c:f>
              <c:strCache>
                <c:ptCount val="5"/>
                <c:pt idx="0">
                  <c:v>Zamak 3</c:v>
                </c:pt>
                <c:pt idx="1">
                  <c:v>AL 6061 T-6</c:v>
                </c:pt>
                <c:pt idx="2">
                  <c:v>AL - A380</c:v>
                </c:pt>
                <c:pt idx="3">
                  <c:v>RTP 2287 UP</c:v>
                </c:pt>
                <c:pt idx="4">
                  <c:v>RTP 4087 UP</c:v>
                </c:pt>
              </c:strCache>
            </c:strRef>
          </c:cat>
          <c:val>
            <c:numRef>
              <c:f>'Scratch for competitive comp'!$D$153:$D$157</c:f>
              <c:numCache>
                <c:formatCode>General</c:formatCode>
                <c:ptCount val="5"/>
                <c:pt idx="0">
                  <c:v>283.0</c:v>
                </c:pt>
                <c:pt idx="1">
                  <c:v>310.0</c:v>
                </c:pt>
                <c:pt idx="2">
                  <c:v>325.0</c:v>
                </c:pt>
                <c:pt idx="3">
                  <c:v>305.0</c:v>
                </c:pt>
                <c:pt idx="4">
                  <c:v>360.0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5549944"/>
        <c:axId val="-2055546872"/>
      </c:barChart>
      <c:catAx>
        <c:axId val="-2055549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Franklin Gothic Book"/>
                <a:cs typeface="Franklin Gothic Book"/>
              </a:defRPr>
            </a:pPr>
            <a:endParaRPr lang="en-US"/>
          </a:p>
        </c:txPr>
        <c:crossAx val="-2055546872"/>
        <c:crosses val="autoZero"/>
        <c:auto val="1"/>
        <c:lblAlgn val="ctr"/>
        <c:lblOffset val="100"/>
        <c:noMultiLvlLbl val="0"/>
      </c:catAx>
      <c:valAx>
        <c:axId val="-2055546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="0">
                    <a:latin typeface="Franklin Gothic Book"/>
                    <a:cs typeface="Franklin Gothic Book"/>
                  </a:defRPr>
                </a:pPr>
                <a:r>
                  <a:rPr lang="en-US" sz="2000" b="0" dirty="0">
                    <a:latin typeface="Franklin Gothic Book"/>
                    <a:cs typeface="Franklin Gothic Book"/>
                  </a:rPr>
                  <a:t>MPa</a:t>
                </a:r>
                <a:r>
                  <a:rPr lang="en-US" sz="2000" b="0" baseline="0" dirty="0">
                    <a:latin typeface="Franklin Gothic Book"/>
                    <a:cs typeface="Franklin Gothic Book"/>
                  </a:rPr>
                  <a:t> @ 23° C</a:t>
                </a:r>
                <a:endParaRPr lang="en-US" sz="2000" b="0" dirty="0">
                  <a:latin typeface="Franklin Gothic Book"/>
                  <a:cs typeface="Franklin Gothic Book"/>
                </a:endParaRPr>
              </a:p>
            </c:rich>
          </c:tx>
          <c:layout>
            <c:manualLayout>
              <c:xMode val="edge"/>
              <c:yMode val="edge"/>
              <c:x val="0.00897982642680614"/>
              <c:y val="0.37053356344155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55549944"/>
        <c:crosses val="autoZero"/>
        <c:crossBetween val="between"/>
      </c:valAx>
      <c:spPr>
        <a:gradFill flip="none" rotWithShape="1">
          <a:gsLst>
            <a:gs pos="0">
              <a:sysClr val="window" lastClr="FFFFFF">
                <a:lumMod val="65000"/>
              </a:sysClr>
            </a:gs>
            <a:gs pos="100000">
              <a:sysClr val="window" lastClr="FFFFFF"/>
            </a:gs>
          </a:gsLst>
          <a:lin ang="16200000" scaled="0"/>
          <a:tileRect/>
        </a:gradFill>
        <a:ln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88955402174487"/>
          <c:y val="0.129951690821256"/>
          <c:w val="0.874676238697885"/>
          <c:h val="0.73906044353151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Specific Strength</c:v>
                </c:pt>
              </c:strCache>
            </c:strRef>
          </c:tx>
          <c:spPr>
            <a:solidFill>
              <a:srgbClr val="00B050"/>
            </a:solidFill>
            <a:ln w="25393">
              <a:noFill/>
            </a:ln>
          </c:spPr>
          <c:invertIfNegative val="0"/>
          <c:dLbls>
            <c:dLbl>
              <c:idx val="0"/>
              <c:layout>
                <c:manualLayout>
                  <c:x val="0.00147434665837008"/>
                  <c:y val="0.01554082055532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147434665837008"/>
                  <c:y val="0.010360547036883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 algn="ctr" rtl="0"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RTP 4087 UP</c:v>
                </c:pt>
                <c:pt idx="1">
                  <c:v>RTP 1387 UP</c:v>
                </c:pt>
                <c:pt idx="2">
                  <c:v>RTP 2287 UP </c:v>
                </c:pt>
                <c:pt idx="3">
                  <c:v>RTP 2187 UP</c:v>
                </c:pt>
                <c:pt idx="4">
                  <c:v>AL A 380 </c:v>
                </c:pt>
                <c:pt idx="5">
                  <c:v>Al 6061 T6</c:v>
                </c:pt>
                <c:pt idx="6">
                  <c:v>Zamak 5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189.0359168241966</c:v>
                </c:pt>
                <c:pt idx="1">
                  <c:v>118.699780861943</c:v>
                </c:pt>
                <c:pt idx="2">
                  <c:v>143.0850065678364</c:v>
                </c:pt>
                <c:pt idx="3">
                  <c:v>124.700474350824</c:v>
                </c:pt>
                <c:pt idx="4">
                  <c:v>75.92592592592592</c:v>
                </c:pt>
                <c:pt idx="5">
                  <c:v>82.3045267489712</c:v>
                </c:pt>
                <c:pt idx="6">
                  <c:v>55.75757575757576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74"/>
        <c:axId val="-2055576024"/>
        <c:axId val="-2055572808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Specific gravity</c:v>
                </c:pt>
              </c:strCache>
            </c:strRef>
          </c:tx>
          <c:spPr>
            <a:solidFill>
              <a:srgbClr val="FFFF00">
                <a:alpha val="95294"/>
              </a:srgbClr>
            </a:solidFill>
            <a:ln w="25393">
              <a:noFill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 rot="-5400000" vert="horz"/>
              <a:lstStyle/>
              <a:p>
                <a:pPr algn="ctr" rtl="0">
                  <a:defRPr sz="1400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RTP 4087 UP</c:v>
                </c:pt>
                <c:pt idx="1">
                  <c:v>RTP 1387 UP</c:v>
                </c:pt>
                <c:pt idx="2">
                  <c:v>RTP 2287 UP </c:v>
                </c:pt>
                <c:pt idx="3">
                  <c:v>RTP 2187 UP</c:v>
                </c:pt>
                <c:pt idx="4">
                  <c:v>AL A 380 </c:v>
                </c:pt>
                <c:pt idx="5">
                  <c:v>Al 6061 T6</c:v>
                </c:pt>
                <c:pt idx="6">
                  <c:v>Zamak 5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1.38</c:v>
                </c:pt>
                <c:pt idx="1">
                  <c:v>1.48</c:v>
                </c:pt>
                <c:pt idx="2">
                  <c:v>1.46</c:v>
                </c:pt>
                <c:pt idx="3">
                  <c:v>1.43</c:v>
                </c:pt>
                <c:pt idx="4">
                  <c:v>2.7</c:v>
                </c:pt>
                <c:pt idx="5">
                  <c:v>2.7</c:v>
                </c:pt>
                <c:pt idx="6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5"/>
        <c:axId val="-2092099656"/>
        <c:axId val="-2095506024"/>
      </c:barChart>
      <c:catAx>
        <c:axId val="-2055576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1320000"/>
          <a:lstStyle/>
          <a:p>
            <a:pPr>
              <a:defRPr sz="1200"/>
            </a:pPr>
            <a:endParaRPr lang="en-US"/>
          </a:p>
        </c:txPr>
        <c:crossAx val="-2055572808"/>
        <c:crosses val="autoZero"/>
        <c:auto val="1"/>
        <c:lblAlgn val="ctr"/>
        <c:lblOffset val="100"/>
        <c:noMultiLvlLbl val="0"/>
      </c:catAx>
      <c:valAx>
        <c:axId val="-2055572808"/>
        <c:scaling>
          <c:orientation val="minMax"/>
        </c:scaling>
        <c:delete val="0"/>
        <c:axPos val="l"/>
        <c:majorGridlines>
          <c:spPr>
            <a:ln w="3174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4">
            <a:solidFill>
              <a:srgbClr val="808080"/>
            </a:solidFill>
            <a:prstDash val="solid"/>
          </a:ln>
        </c:spPr>
        <c:crossAx val="-2055576024"/>
        <c:crosses val="autoZero"/>
        <c:crossBetween val="between"/>
      </c:valAx>
      <c:catAx>
        <c:axId val="-2092099656"/>
        <c:scaling>
          <c:orientation val="minMax"/>
        </c:scaling>
        <c:delete val="1"/>
        <c:axPos val="b"/>
        <c:majorTickMark val="out"/>
        <c:minorTickMark val="none"/>
        <c:tickLblPos val="nextTo"/>
        <c:crossAx val="-2095506024"/>
        <c:crosses val="autoZero"/>
        <c:auto val="1"/>
        <c:lblAlgn val="ctr"/>
        <c:lblOffset val="100"/>
        <c:noMultiLvlLbl val="0"/>
      </c:catAx>
      <c:valAx>
        <c:axId val="-20955060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3174">
            <a:solidFill>
              <a:srgbClr val="808080"/>
            </a:solidFill>
            <a:prstDash val="solid"/>
          </a:ln>
        </c:spPr>
        <c:crossAx val="-2092099656"/>
        <c:crosses val="max"/>
        <c:crossBetween val="between"/>
      </c:valAx>
      <c:spPr>
        <a:gradFill>
          <a:gsLst>
            <a:gs pos="24000">
              <a:schemeClr val="bg1">
                <a:lumMod val="95000"/>
              </a:schemeClr>
            </a:gs>
            <a:gs pos="73000">
              <a:srgbClr val="A6A6A6"/>
            </a:gs>
          </a:gsLst>
          <a:lin ang="5400000" scaled="0"/>
        </a:gradFill>
        <a:ln w="25393">
          <a:noFill/>
        </a:ln>
      </c:spPr>
    </c:plotArea>
    <c:legend>
      <c:legendPos val="r"/>
      <c:layout>
        <c:manualLayout>
          <c:xMode val="edge"/>
          <c:yMode val="edge"/>
          <c:x val="0.237378210806023"/>
          <c:y val="0.0166414523449319"/>
          <c:w val="0.518157661647476"/>
          <c:h val="0.0771558245083207"/>
        </c:manualLayout>
      </c:layout>
      <c:overlay val="0"/>
      <c:spPr>
        <a:noFill/>
        <a:ln w="25393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aseline="0">
          <a:latin typeface="Franklin Gothic Medium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00714002736929"/>
          <c:y val="0.0698574849196482"/>
          <c:w val="0.901806563436674"/>
          <c:h val="0.85981604273150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'[str vs temp data.xlsx]Sheet1'!$B$1</c:f>
              <c:strCache>
                <c:ptCount val="1"/>
                <c:pt idx="0">
                  <c:v>RTP 2209 UP</c:v>
                </c:pt>
              </c:strCache>
            </c:strRef>
          </c:tx>
          <c:marker>
            <c:symbol val="none"/>
          </c:marker>
          <c:xVal>
            <c:numRef>
              <c:f>'[str vs temp data.xlsx]Sheet1'!$A$2:$A$6</c:f>
              <c:numCache>
                <c:formatCode>General</c:formatCode>
                <c:ptCount val="5"/>
                <c:pt idx="0">
                  <c:v>23.0</c:v>
                </c:pt>
                <c:pt idx="1">
                  <c:v>120.0</c:v>
                </c:pt>
                <c:pt idx="2">
                  <c:v>150.0</c:v>
                </c:pt>
                <c:pt idx="3">
                  <c:v>175.0</c:v>
                </c:pt>
                <c:pt idx="4">
                  <c:v>200.0</c:v>
                </c:pt>
              </c:numCache>
            </c:numRef>
          </c:xVal>
          <c:yVal>
            <c:numRef>
              <c:f>'[str vs temp data.xlsx]Sheet1'!$B$2:$B$6</c:f>
              <c:numCache>
                <c:formatCode>0</c:formatCode>
                <c:ptCount val="5"/>
                <c:pt idx="0">
                  <c:v>208.0</c:v>
                </c:pt>
                <c:pt idx="1">
                  <c:v>150.4964138</c:v>
                </c:pt>
                <c:pt idx="2">
                  <c:v>111.9022759</c:v>
                </c:pt>
                <c:pt idx="3">
                  <c:v>73.33386206999998</c:v>
                </c:pt>
                <c:pt idx="4">
                  <c:v>52.70137931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'[str vs temp data.xlsx]Sheet1'!$B$8</c:f>
              <c:strCache>
                <c:ptCount val="1"/>
                <c:pt idx="0">
                  <c:v>RTP 2109 UP</c:v>
                </c:pt>
              </c:strCache>
            </c:strRef>
          </c:tx>
          <c:marker>
            <c:symbol val="none"/>
          </c:marker>
          <c:xVal>
            <c:numRef>
              <c:f>'[str vs temp data.xlsx]Sheet1'!$A$9:$A$12</c:f>
              <c:numCache>
                <c:formatCode>General</c:formatCode>
                <c:ptCount val="4"/>
                <c:pt idx="0">
                  <c:v>23.0</c:v>
                </c:pt>
                <c:pt idx="1">
                  <c:v>100.0</c:v>
                </c:pt>
                <c:pt idx="2">
                  <c:v>185.0</c:v>
                </c:pt>
                <c:pt idx="3">
                  <c:v>200.0</c:v>
                </c:pt>
              </c:numCache>
            </c:numRef>
          </c:xVal>
          <c:yVal>
            <c:numRef>
              <c:f>'[str vs temp data.xlsx]Sheet1'!$B$9:$B$12</c:f>
              <c:numCache>
                <c:formatCode>0</c:formatCode>
                <c:ptCount val="4"/>
                <c:pt idx="0">
                  <c:v>179.0</c:v>
                </c:pt>
                <c:pt idx="1">
                  <c:v>144.4649655</c:v>
                </c:pt>
                <c:pt idx="2">
                  <c:v>98.96337930999998</c:v>
                </c:pt>
                <c:pt idx="3">
                  <c:v>87.64117240999998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'[str vs temp data.xlsx]Sheet1'!$B$14</c:f>
              <c:strCache>
                <c:ptCount val="1"/>
                <c:pt idx="0">
                  <c:v>RTP 4009 UP</c:v>
                </c:pt>
              </c:strCache>
            </c:strRef>
          </c:tx>
          <c:marker>
            <c:symbol val="none"/>
          </c:marker>
          <c:xVal>
            <c:numRef>
              <c:f>'[str vs temp data.xlsx]Sheet1'!$A$15:$A$19</c:f>
              <c:numCache>
                <c:formatCode>General</c:formatCode>
                <c:ptCount val="5"/>
                <c:pt idx="0">
                  <c:v>23.0</c:v>
                </c:pt>
                <c:pt idx="1">
                  <c:v>100.0</c:v>
                </c:pt>
                <c:pt idx="2">
                  <c:v>125.0</c:v>
                </c:pt>
                <c:pt idx="3">
                  <c:v>150.0</c:v>
                </c:pt>
                <c:pt idx="4">
                  <c:v>200.0</c:v>
                </c:pt>
              </c:numCache>
            </c:numRef>
          </c:xVal>
          <c:yVal>
            <c:numRef>
              <c:f>'[str vs temp data.xlsx]Sheet1'!$B$15:$B$19</c:f>
              <c:numCache>
                <c:formatCode>0</c:formatCode>
                <c:ptCount val="5"/>
                <c:pt idx="0">
                  <c:v>223.3521379</c:v>
                </c:pt>
                <c:pt idx="1">
                  <c:v>174.9761379</c:v>
                </c:pt>
                <c:pt idx="2">
                  <c:v>110.7175172</c:v>
                </c:pt>
                <c:pt idx="3">
                  <c:v>93.33979309999998</c:v>
                </c:pt>
                <c:pt idx="4">
                  <c:v>76.60868965999998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'[str vs temp data.xlsx]Sheet1'!$B$21</c:f>
              <c:strCache>
                <c:ptCount val="1"/>
                <c:pt idx="0">
                  <c:v>RTP 1309 UP</c:v>
                </c:pt>
              </c:strCache>
            </c:strRef>
          </c:tx>
          <c:marker>
            <c:symbol val="none"/>
          </c:marker>
          <c:xVal>
            <c:numRef>
              <c:f>'[str vs temp data.xlsx]Sheet1'!$A$22:$A$26</c:f>
              <c:numCache>
                <c:formatCode>General</c:formatCode>
                <c:ptCount val="5"/>
                <c:pt idx="0">
                  <c:v>23.0</c:v>
                </c:pt>
                <c:pt idx="1">
                  <c:v>75.0</c:v>
                </c:pt>
                <c:pt idx="2">
                  <c:v>100.0</c:v>
                </c:pt>
                <c:pt idx="3">
                  <c:v>125.0</c:v>
                </c:pt>
                <c:pt idx="4">
                  <c:v>200.0</c:v>
                </c:pt>
              </c:numCache>
            </c:numRef>
          </c:xVal>
          <c:yVal>
            <c:numRef>
              <c:f>'[str vs temp data.xlsx]Sheet1'!$B$22:$B$26</c:f>
              <c:numCache>
                <c:formatCode>0</c:formatCode>
                <c:ptCount val="5"/>
                <c:pt idx="0">
                  <c:v>197.0</c:v>
                </c:pt>
                <c:pt idx="1">
                  <c:v>168.0</c:v>
                </c:pt>
                <c:pt idx="2">
                  <c:v>135.0</c:v>
                </c:pt>
                <c:pt idx="3">
                  <c:v>100.0</c:v>
                </c:pt>
                <c:pt idx="4">
                  <c:v>62.0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6003624"/>
        <c:axId val="-2056222920"/>
      </c:scatterChart>
      <c:valAx>
        <c:axId val="-2056003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6222920"/>
        <c:crosses val="autoZero"/>
        <c:crossBetween val="midCat"/>
      </c:valAx>
      <c:valAx>
        <c:axId val="-2056222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MPa</a:t>
                </a:r>
              </a:p>
            </c:rich>
          </c:tx>
          <c:layout>
            <c:manualLayout>
              <c:xMode val="edge"/>
              <c:yMode val="edge"/>
              <c:x val="0.0"/>
              <c:y val="0.440406178735855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-2056003624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00213376105765"/>
          <c:y val="0.0765085987385905"/>
          <c:w val="0.364909230096238"/>
          <c:h val="0.162197085438947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'[Chart in Microsoft PowerPoint]Scratch for competitive comp'!$AE$256</c:f>
              <c:strCache>
                <c:ptCount val="1"/>
                <c:pt idx="0">
                  <c:v>PPA 40% CF Comp</c:v>
                </c:pt>
              </c:strCache>
            </c:strRef>
          </c:tx>
          <c:cat>
            <c:strRef>
              <c:f>'[Chart in Microsoft PowerPoint]Scratch for competitive comp'!$AD$257:$AD$261</c:f>
              <c:strCache>
                <c:ptCount val="5"/>
                <c:pt idx="0">
                  <c:v>Tensile  Strength</c:v>
                </c:pt>
                <c:pt idx="1">
                  <c:v>Tensile 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</c:v>
                </c:pt>
              </c:strCache>
            </c:strRef>
          </c:cat>
          <c:val>
            <c:numRef>
              <c:f>'[Chart in Microsoft PowerPoint]Scratch for competitive comp'!$AE$257:$AE$261</c:f>
              <c:numCache>
                <c:formatCode>General</c:formatCode>
                <c:ptCount val="5"/>
                <c:pt idx="0">
                  <c:v>0.644444444444445</c:v>
                </c:pt>
                <c:pt idx="1">
                  <c:v>0.855421686746988</c:v>
                </c:pt>
                <c:pt idx="2">
                  <c:v>0.732758620689655</c:v>
                </c:pt>
                <c:pt idx="3">
                  <c:v>0.771014492753623</c:v>
                </c:pt>
                <c:pt idx="4">
                  <c:v>0.811111111111111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PowerPoint]Scratch for competitive comp'!$AF$256</c:f>
              <c:strCache>
                <c:ptCount val="1"/>
                <c:pt idx="0">
                  <c:v>RTP 4087</c:v>
                </c:pt>
              </c:strCache>
            </c:strRef>
          </c:tx>
          <c:cat>
            <c:strRef>
              <c:f>'[Chart in Microsoft PowerPoint]Scratch for competitive comp'!$AD$257:$AD$261</c:f>
              <c:strCache>
                <c:ptCount val="5"/>
                <c:pt idx="0">
                  <c:v>Tensile  Strength</c:v>
                </c:pt>
                <c:pt idx="1">
                  <c:v>Tensile 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</c:v>
                </c:pt>
              </c:strCache>
            </c:strRef>
          </c:cat>
          <c:val>
            <c:numRef>
              <c:f>'[Chart in Microsoft PowerPoint]Scratch for competitive comp'!$AF$257:$AF$261</c:f>
              <c:numCache>
                <c:formatCode>General</c:formatCode>
                <c:ptCount val="5"/>
                <c:pt idx="0">
                  <c:v>0.763888888888889</c:v>
                </c:pt>
                <c:pt idx="1">
                  <c:v>0.783132530120482</c:v>
                </c:pt>
                <c:pt idx="2">
                  <c:v>0.71551724137931</c:v>
                </c:pt>
                <c:pt idx="3">
                  <c:v>0.797101449275362</c:v>
                </c:pt>
                <c:pt idx="4">
                  <c:v>0.777777777777778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PowerPoint]Scratch for competitive comp'!$AG$256</c:f>
              <c:strCache>
                <c:ptCount val="1"/>
                <c:pt idx="0">
                  <c:v>RTP 4087 UP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pPr>
              <a:noFill/>
              <a:ln w="38100">
                <a:solidFill>
                  <a:srgbClr val="002060"/>
                </a:solidFill>
              </a:ln>
            </c:spPr>
          </c:marker>
          <c:cat>
            <c:strRef>
              <c:f>'[Chart in Microsoft PowerPoint]Scratch for competitive comp'!$AD$257:$AD$261</c:f>
              <c:strCache>
                <c:ptCount val="5"/>
                <c:pt idx="0">
                  <c:v>Tensile  Strength</c:v>
                </c:pt>
                <c:pt idx="1">
                  <c:v>Tensile 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</c:v>
                </c:pt>
              </c:strCache>
            </c:strRef>
          </c:cat>
          <c:val>
            <c:numRef>
              <c:f>'[Chart in Microsoft PowerPoint]Scratch for competitive comp'!$AG$257:$AG$261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5391848"/>
        <c:axId val="-2055512408"/>
      </c:radarChart>
      <c:catAx>
        <c:axId val="-205539184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600" b="0" i="0">
                <a:latin typeface="Franklin Gothic Medium"/>
              </a:defRPr>
            </a:pPr>
            <a:endParaRPr lang="en-US"/>
          </a:p>
        </c:txPr>
        <c:crossAx val="-2055512408"/>
        <c:crosses val="autoZero"/>
        <c:auto val="1"/>
        <c:lblAlgn val="ctr"/>
        <c:lblOffset val="100"/>
        <c:noMultiLvlLbl val="0"/>
      </c:catAx>
      <c:valAx>
        <c:axId val="-205551240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cross"/>
        <c:minorTickMark val="none"/>
        <c:tickLblPos val="none"/>
        <c:crossAx val="-2055391848"/>
        <c:crosses val="autoZero"/>
        <c:crossBetween val="between"/>
        <c:majorUnit val="0.2"/>
        <c:minorUnit val="0.02"/>
      </c:valAx>
    </c:plotArea>
    <c:legend>
      <c:legendPos val="b"/>
      <c:layout>
        <c:manualLayout>
          <c:xMode val="edge"/>
          <c:yMode val="edge"/>
          <c:x val="0.220988869446875"/>
          <c:y val="0.909307643362761"/>
          <c:w val="0.558022139593662"/>
          <c:h val="0.0629145788594607"/>
        </c:manualLayout>
      </c:layout>
      <c:overlay val="0"/>
      <c:txPr>
        <a:bodyPr/>
        <a:lstStyle/>
        <a:p>
          <a:pPr>
            <a:defRPr sz="1400" b="0" i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'Scratch for competitive comp'!$AU$194</c:f>
              <c:strCache>
                <c:ptCount val="1"/>
                <c:pt idx="0">
                  <c:v>PPS 40% CF Comp.</c:v>
                </c:pt>
              </c:strCache>
            </c:strRef>
          </c:tx>
          <c:cat>
            <c:strRef>
              <c:f>'Scratch for competitive comp'!$AT$195:$AT$199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comp'!$AU$195:$AU$199</c:f>
              <c:numCache>
                <c:formatCode>General</c:formatCode>
                <c:ptCount val="5"/>
                <c:pt idx="0">
                  <c:v>0.796153846153846</c:v>
                </c:pt>
                <c:pt idx="1">
                  <c:v>0.851851851851852</c:v>
                </c:pt>
                <c:pt idx="2">
                  <c:v>0.516049382716049</c:v>
                </c:pt>
                <c:pt idx="3">
                  <c:v>0.923076923076923</c:v>
                </c:pt>
                <c:pt idx="4">
                  <c:v>0.933333333333333</c:v>
                </c:pt>
              </c:numCache>
            </c:numRef>
          </c:val>
        </c:ser>
        <c:ser>
          <c:idx val="1"/>
          <c:order val="1"/>
          <c:tx>
            <c:strRef>
              <c:f>'Scratch for competitive comp'!$AV$194</c:f>
              <c:strCache>
                <c:ptCount val="1"/>
                <c:pt idx="0">
                  <c:v>RTP 1387 </c:v>
                </c:pt>
              </c:strCache>
            </c:strRef>
          </c:tx>
          <c:cat>
            <c:strRef>
              <c:f>'Scratch for competitive comp'!$AT$195:$AT$199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comp'!$AV$195:$AV$199</c:f>
              <c:numCache>
                <c:formatCode>General</c:formatCode>
                <c:ptCount val="5"/>
                <c:pt idx="0">
                  <c:v>0.826923076923077</c:v>
                </c:pt>
                <c:pt idx="1">
                  <c:v>0.839506172839506</c:v>
                </c:pt>
                <c:pt idx="2">
                  <c:v>0.728395061728395</c:v>
                </c:pt>
                <c:pt idx="3">
                  <c:v>1.0</c:v>
                </c:pt>
                <c:pt idx="4">
                  <c:v>0.666666666666667</c:v>
                </c:pt>
              </c:numCache>
            </c:numRef>
          </c:val>
        </c:ser>
        <c:ser>
          <c:idx val="2"/>
          <c:order val="2"/>
          <c:tx>
            <c:strRef>
              <c:f>'Scratch for competitive comp'!$AW$194</c:f>
              <c:strCache>
                <c:ptCount val="1"/>
                <c:pt idx="0">
                  <c:v>RTP 1387 UP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pPr>
              <a:ln w="31750">
                <a:solidFill>
                  <a:srgbClr val="002060"/>
                </a:solidFill>
              </a:ln>
            </c:spPr>
          </c:marker>
          <c:cat>
            <c:strRef>
              <c:f>'Scratch for competitive comp'!$AT$195:$AT$199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comp'!$AW$195:$AW$199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8516696"/>
        <c:axId val="-2055829224"/>
      </c:radarChart>
      <c:catAx>
        <c:axId val="-213851669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600" b="0" i="0">
                <a:latin typeface="Franklin Gothic Medium"/>
              </a:defRPr>
            </a:pPr>
            <a:endParaRPr lang="en-US"/>
          </a:p>
        </c:txPr>
        <c:crossAx val="-2055829224"/>
        <c:crosses val="autoZero"/>
        <c:auto val="1"/>
        <c:lblAlgn val="ctr"/>
        <c:lblOffset val="100"/>
        <c:noMultiLvlLbl val="0"/>
      </c:catAx>
      <c:valAx>
        <c:axId val="-2055829224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cross"/>
        <c:minorTickMark val="none"/>
        <c:tickLblPos val="none"/>
        <c:crossAx val="-2138516696"/>
        <c:crosses val="autoZero"/>
        <c:crossBetween val="between"/>
        <c:majorUnit val="0.2"/>
        <c:minorUnit val="0.02"/>
      </c:valAx>
    </c:plotArea>
    <c:legend>
      <c:legendPos val="b"/>
      <c:layout/>
      <c:overlay val="0"/>
      <c:txPr>
        <a:bodyPr/>
        <a:lstStyle/>
        <a:p>
          <a:pPr>
            <a:defRPr sz="1400" b="0" i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'Scratch for competitive comp'!$AD$71</c:f>
              <c:strCache>
                <c:ptCount val="1"/>
                <c:pt idx="0">
                  <c:v>RTP 2287 HF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noFill/>
              <a:ln>
                <a:solidFill>
                  <a:srgbClr val="C00000"/>
                </a:solidFill>
              </a:ln>
            </c:spPr>
          </c:marker>
          <c:cat>
            <c:strRef>
              <c:f>'Scratch for competitive comp'!$AC$72:$AC$76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Flexural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comp'!$AD$72:$AD$76</c:f>
              <c:numCache>
                <c:formatCode>General</c:formatCode>
                <c:ptCount val="5"/>
                <c:pt idx="0">
                  <c:v>0.887096774193549</c:v>
                </c:pt>
                <c:pt idx="1">
                  <c:v>0.782608695652174</c:v>
                </c:pt>
                <c:pt idx="2">
                  <c:v>0.864583333333333</c:v>
                </c:pt>
                <c:pt idx="3">
                  <c:v>0.794871794871795</c:v>
                </c:pt>
                <c:pt idx="4">
                  <c:v>0.6</c:v>
                </c:pt>
              </c:numCache>
            </c:numRef>
          </c:val>
        </c:ser>
        <c:ser>
          <c:idx val="1"/>
          <c:order val="1"/>
          <c:tx>
            <c:strRef>
              <c:f>'Scratch for competitive comp'!$AE$71</c:f>
              <c:strCache>
                <c:ptCount val="1"/>
                <c:pt idx="0">
                  <c:v>RTP 2287 UP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pPr>
              <a:noFill/>
              <a:ln w="19050">
                <a:solidFill>
                  <a:srgbClr val="00B050"/>
                </a:solidFill>
              </a:ln>
            </c:spPr>
          </c:marker>
          <c:cat>
            <c:strRef>
              <c:f>'Scratch for competitive comp'!$AC$72:$AC$76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Flexural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comp'!$AE$72:$AE$76</c:f>
              <c:numCache>
                <c:formatCode>General</c:formatCode>
                <c:ptCount val="5"/>
                <c:pt idx="0">
                  <c:v>0.983870967741935</c:v>
                </c:pt>
                <c:pt idx="1">
                  <c:v>0.869565217391304</c:v>
                </c:pt>
                <c:pt idx="2">
                  <c:v>0.979166666666666</c:v>
                </c:pt>
                <c:pt idx="3">
                  <c:v>0.871794871794872</c:v>
                </c:pt>
                <c:pt idx="4">
                  <c:v>0.7</c:v>
                </c:pt>
              </c:numCache>
            </c:numRef>
          </c:val>
        </c:ser>
        <c:ser>
          <c:idx val="2"/>
          <c:order val="2"/>
          <c:tx>
            <c:strRef>
              <c:f>'Scratch for competitive comp'!$AF$71</c:f>
              <c:strCache>
                <c:ptCount val="1"/>
                <c:pt idx="0">
                  <c:v>RTP 2299 X 133017</c:v>
                </c:pt>
              </c:strCache>
            </c:strRef>
          </c:tx>
          <c:spPr>
            <a:ln w="38100">
              <a:solidFill>
                <a:srgbClr val="002060"/>
              </a:solidFill>
            </a:ln>
          </c:spPr>
          <c:marker>
            <c:spPr>
              <a:noFill/>
              <a:ln w="38100">
                <a:solidFill>
                  <a:srgbClr val="002060"/>
                </a:solidFill>
              </a:ln>
            </c:spPr>
          </c:marker>
          <c:cat>
            <c:strRef>
              <c:f>'Scratch for competitive comp'!$AC$72:$AC$76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Flexural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comp'!$AF$72:$AF$76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</c:numCache>
            </c:numRef>
          </c:val>
        </c:ser>
        <c:ser>
          <c:idx val="3"/>
          <c:order val="3"/>
          <c:tx>
            <c:strRef>
              <c:f>'Scratch for competitive comp'!$AG$71</c:f>
              <c:strCache>
                <c:ptCount val="1"/>
                <c:pt idx="0">
                  <c:v>PEEK Comp. HM CF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ln>
                <a:solidFill>
                  <a:srgbClr val="0070C0"/>
                </a:solidFill>
              </a:ln>
            </c:spPr>
          </c:marker>
          <c:cat>
            <c:strRef>
              <c:f>'Scratch for competitive comp'!$AC$72:$AC$76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Flexural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comp'!$AG$72:$AG$76</c:f>
              <c:numCache>
                <c:formatCode>General</c:formatCode>
                <c:ptCount val="5"/>
                <c:pt idx="0">
                  <c:v>1.064516129032258</c:v>
                </c:pt>
                <c:pt idx="1">
                  <c:v>0.978260869565217</c:v>
                </c:pt>
                <c:pt idx="2">
                  <c:v>1.0</c:v>
                </c:pt>
                <c:pt idx="3">
                  <c:v>0.948717948717948</c:v>
                </c:pt>
                <c:pt idx="4">
                  <c:v>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7591512"/>
        <c:axId val="-2055365400"/>
      </c:radarChart>
      <c:catAx>
        <c:axId val="209759151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Franklin Gothic Medium"/>
              </a:defRPr>
            </a:pPr>
            <a:endParaRPr lang="en-US"/>
          </a:p>
        </c:txPr>
        <c:crossAx val="-2055365400"/>
        <c:crosses val="autoZero"/>
        <c:auto val="1"/>
        <c:lblAlgn val="ctr"/>
        <c:lblOffset val="100"/>
        <c:noMultiLvlLbl val="0"/>
      </c:catAx>
      <c:valAx>
        <c:axId val="-2055365400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cross"/>
        <c:minorTickMark val="none"/>
        <c:tickLblPos val="none"/>
        <c:crossAx val="2097591512"/>
        <c:crosses val="autoZero"/>
        <c:crossBetween val="between"/>
      </c:valAx>
      <c:spPr>
        <a:ln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 b="0" i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'Scratch for competitive comp'!$AG$314</c:f>
              <c:strCache>
                <c:ptCount val="1"/>
                <c:pt idx="0">
                  <c:v>PEI 40% GF Comp..</c:v>
                </c:pt>
              </c:strCache>
            </c:strRef>
          </c:tx>
          <c:cat>
            <c:strRef>
              <c:f>'Scratch for competitive comp'!$AF$315:$AF$319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comp'!$AG$315:$AG$319</c:f>
              <c:numCache>
                <c:formatCode>General</c:formatCode>
                <c:ptCount val="5"/>
                <c:pt idx="0">
                  <c:v>0.878048780487805</c:v>
                </c:pt>
                <c:pt idx="1">
                  <c:v>0.793103448275862</c:v>
                </c:pt>
                <c:pt idx="2">
                  <c:v>0.842105263157895</c:v>
                </c:pt>
                <c:pt idx="3">
                  <c:v>0.714285714285714</c:v>
                </c:pt>
                <c:pt idx="4">
                  <c:v>0.888888888888889</c:v>
                </c:pt>
              </c:numCache>
            </c:numRef>
          </c:val>
        </c:ser>
        <c:ser>
          <c:idx val="1"/>
          <c:order val="1"/>
          <c:tx>
            <c:strRef>
              <c:f>'Scratch for competitive comp'!$AH$314</c:f>
              <c:strCache>
                <c:ptCount val="1"/>
                <c:pt idx="0">
                  <c:v>VLF 82107</c:v>
                </c:pt>
              </c:strCache>
            </c:strRef>
          </c:tx>
          <c:spPr>
            <a:ln w="38100">
              <a:solidFill>
                <a:srgbClr val="21834E"/>
              </a:solidFill>
            </a:ln>
          </c:spPr>
          <c:marker>
            <c:spPr>
              <a:noFill/>
              <a:ln w="38100">
                <a:solidFill>
                  <a:srgbClr val="21834E"/>
                </a:solidFill>
              </a:ln>
            </c:spPr>
          </c:marker>
          <c:cat>
            <c:strRef>
              <c:f>'Scratch for competitive comp'!$AF$315:$AF$319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comp'!$AH$315:$AH$319</c:f>
              <c:numCache>
                <c:formatCode>General</c:formatCode>
                <c:ptCount val="5"/>
                <c:pt idx="0">
                  <c:v>0.951219512195122</c:v>
                </c:pt>
                <c:pt idx="1">
                  <c:v>0.96551724137931</c:v>
                </c:pt>
                <c:pt idx="2">
                  <c:v>0.964912280701754</c:v>
                </c:pt>
                <c:pt idx="3">
                  <c:v>1.0</c:v>
                </c:pt>
                <c:pt idx="4">
                  <c:v>2.111111111111111</c:v>
                </c:pt>
              </c:numCache>
            </c:numRef>
          </c:val>
        </c:ser>
        <c:ser>
          <c:idx val="2"/>
          <c:order val="2"/>
          <c:tx>
            <c:strRef>
              <c:f>'Scratch for competitive comp'!$AI$314</c:f>
              <c:strCache>
                <c:ptCount val="1"/>
                <c:pt idx="0">
                  <c:v>RTP 2107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noFill/>
              <a:ln>
                <a:solidFill>
                  <a:srgbClr val="C00000"/>
                </a:solidFill>
              </a:ln>
            </c:spPr>
          </c:marker>
          <c:cat>
            <c:strRef>
              <c:f>'Scratch for competitive comp'!$AF$315:$AF$319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comp'!$AI$315:$AI$319</c:f>
              <c:numCache>
                <c:formatCode>General</c:formatCode>
                <c:ptCount val="5"/>
                <c:pt idx="0">
                  <c:v>0.926829268292683</c:v>
                </c:pt>
                <c:pt idx="1">
                  <c:v>0.96551724137931</c:v>
                </c:pt>
                <c:pt idx="2">
                  <c:v>0.964912280701754</c:v>
                </c:pt>
                <c:pt idx="3">
                  <c:v>0.928571428571429</c:v>
                </c:pt>
                <c:pt idx="4">
                  <c:v>1.0</c:v>
                </c:pt>
              </c:numCache>
            </c:numRef>
          </c:val>
        </c:ser>
        <c:ser>
          <c:idx val="3"/>
          <c:order val="3"/>
          <c:tx>
            <c:strRef>
              <c:f>'Scratch for competitive comp'!$AJ$314</c:f>
              <c:strCache>
                <c:ptCount val="1"/>
                <c:pt idx="0">
                  <c:v>RTP 2107 UP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ln>
                <a:solidFill>
                  <a:srgbClr val="002060"/>
                </a:solidFill>
              </a:ln>
            </c:spPr>
          </c:marker>
          <c:cat>
            <c:strRef>
              <c:f>'Scratch for competitive comp'!$AF$315:$AF$319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comp'!$AJ$315:$AJ$319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9712232"/>
        <c:axId val="-2119756728"/>
      </c:radarChart>
      <c:catAx>
        <c:axId val="-21197122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600" b="0" i="0">
                <a:latin typeface="Franklin Gothic Medium"/>
              </a:defRPr>
            </a:pPr>
            <a:endParaRPr lang="en-US"/>
          </a:p>
        </c:txPr>
        <c:crossAx val="-2119756728"/>
        <c:crosses val="autoZero"/>
        <c:auto val="1"/>
        <c:lblAlgn val="ctr"/>
        <c:lblOffset val="100"/>
        <c:noMultiLvlLbl val="0"/>
      </c:catAx>
      <c:valAx>
        <c:axId val="-211975672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cross"/>
        <c:minorTickMark val="none"/>
        <c:tickLblPos val="none"/>
        <c:crossAx val="-2119712232"/>
        <c:crosses val="autoZero"/>
        <c:crossBetween val="between"/>
        <c:minorUnit val="0.1"/>
      </c:valAx>
    </c:plotArea>
    <c:legend>
      <c:legendPos val="b"/>
      <c:layout/>
      <c:overlay val="0"/>
      <c:txPr>
        <a:bodyPr/>
        <a:lstStyle/>
        <a:p>
          <a:pPr>
            <a:defRPr sz="1400" b="0" i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'Scratch for competitive comp'!$BS$195</c:f>
              <c:strCache>
                <c:ptCount val="1"/>
                <c:pt idx="0">
                  <c:v>PPS 50% GF Comp.</c:v>
                </c:pt>
              </c:strCache>
            </c:strRef>
          </c:tx>
          <c:cat>
            <c:strRef>
              <c:f>'Scratch for competitive comp'!$BR$196:$BR$200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comp'!$BS$196:$BS$200</c:f>
              <c:numCache>
                <c:formatCode>General</c:formatCode>
                <c:ptCount val="5"/>
                <c:pt idx="0">
                  <c:v>1.0</c:v>
                </c:pt>
                <c:pt idx="1">
                  <c:v>0.9</c:v>
                </c:pt>
                <c:pt idx="2">
                  <c:v>0.915254237288136</c:v>
                </c:pt>
                <c:pt idx="3">
                  <c:v>0.864864864864865</c:v>
                </c:pt>
                <c:pt idx="4">
                  <c:v>0.80952380952381</c:v>
                </c:pt>
              </c:numCache>
            </c:numRef>
          </c:val>
        </c:ser>
        <c:ser>
          <c:idx val="1"/>
          <c:order val="1"/>
          <c:tx>
            <c:strRef>
              <c:f>'Scratch for competitive comp'!$BT$195</c:f>
              <c:strCache>
                <c:ptCount val="1"/>
                <c:pt idx="0">
                  <c:v>VLF 81309</c:v>
                </c:pt>
              </c:strCache>
            </c:strRef>
          </c:tx>
          <c:spPr>
            <a:ln w="38100">
              <a:solidFill>
                <a:srgbClr val="21834E"/>
              </a:solidFill>
            </a:ln>
          </c:spPr>
          <c:marker>
            <c:spPr>
              <a:noFill/>
              <a:ln w="38100">
                <a:solidFill>
                  <a:srgbClr val="21834E"/>
                </a:solidFill>
              </a:ln>
            </c:spPr>
          </c:marker>
          <c:cat>
            <c:strRef>
              <c:f>'Scratch for competitive comp'!$BR$196:$BR$200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comp'!$BT$196:$BT$200</c:f>
              <c:numCache>
                <c:formatCode>General</c:formatCode>
                <c:ptCount val="5"/>
                <c:pt idx="0">
                  <c:v>0.871794871794872</c:v>
                </c:pt>
                <c:pt idx="1">
                  <c:v>0.925</c:v>
                </c:pt>
                <c:pt idx="2">
                  <c:v>0.983050847457627</c:v>
                </c:pt>
                <c:pt idx="3">
                  <c:v>1.0</c:v>
                </c:pt>
                <c:pt idx="4">
                  <c:v>2.380952380952381</c:v>
                </c:pt>
              </c:numCache>
            </c:numRef>
          </c:val>
        </c:ser>
        <c:ser>
          <c:idx val="2"/>
          <c:order val="2"/>
          <c:tx>
            <c:strRef>
              <c:f>'Scratch for competitive comp'!$BU$195</c:f>
              <c:strCache>
                <c:ptCount val="1"/>
                <c:pt idx="0">
                  <c:v>RTP 1309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noFill/>
              <a:ln>
                <a:solidFill>
                  <a:srgbClr val="FF0000"/>
                </a:solidFill>
              </a:ln>
            </c:spPr>
          </c:marker>
          <c:cat>
            <c:strRef>
              <c:f>'Scratch for competitive comp'!$BR$196:$BR$200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comp'!$BU$196:$BU$200</c:f>
              <c:numCache>
                <c:formatCode>General</c:formatCode>
                <c:ptCount val="5"/>
                <c:pt idx="0">
                  <c:v>0.871794871794872</c:v>
                </c:pt>
                <c:pt idx="1">
                  <c:v>0.925</c:v>
                </c:pt>
                <c:pt idx="2">
                  <c:v>0.796610169491525</c:v>
                </c:pt>
                <c:pt idx="3">
                  <c:v>0.972972972972973</c:v>
                </c:pt>
                <c:pt idx="4">
                  <c:v>0.80952380952381</c:v>
                </c:pt>
              </c:numCache>
            </c:numRef>
          </c:val>
        </c:ser>
        <c:ser>
          <c:idx val="3"/>
          <c:order val="3"/>
          <c:tx>
            <c:strRef>
              <c:f>'Scratch for competitive comp'!$BV$195</c:f>
              <c:strCache>
                <c:ptCount val="1"/>
                <c:pt idx="0">
                  <c:v>RTP 1309 UP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noFill/>
              <a:ln>
                <a:solidFill>
                  <a:srgbClr val="002060"/>
                </a:solidFill>
              </a:ln>
            </c:spPr>
          </c:marker>
          <c:cat>
            <c:strRef>
              <c:f>'Scratch for competitive comp'!$BR$196:$BR$200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comp'!$BV$196:$BV$200</c:f>
              <c:numCache>
                <c:formatCode>0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 formatCode="General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1577272"/>
        <c:axId val="2021269368"/>
      </c:radarChart>
      <c:catAx>
        <c:axId val="202157727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600" b="0" i="0">
                <a:latin typeface="Franklin Gothic Medium"/>
              </a:defRPr>
            </a:pPr>
            <a:endParaRPr lang="en-US"/>
          </a:p>
        </c:txPr>
        <c:crossAx val="2021269368"/>
        <c:crosses val="autoZero"/>
        <c:auto val="1"/>
        <c:lblAlgn val="ctr"/>
        <c:lblOffset val="100"/>
        <c:noMultiLvlLbl val="0"/>
      </c:catAx>
      <c:valAx>
        <c:axId val="202126936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cross"/>
        <c:minorTickMark val="none"/>
        <c:tickLblPos val="none"/>
        <c:spPr>
          <a:ln>
            <a:solidFill>
              <a:sysClr val="windowText" lastClr="000000">
                <a:lumMod val="50000"/>
                <a:lumOff val="50000"/>
              </a:sysClr>
            </a:solidFill>
          </a:ln>
        </c:spPr>
        <c:crossAx val="2021577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0" i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'Scratch for competitive comp'!$AG$272</c:f>
              <c:strCache>
                <c:ptCount val="1"/>
                <c:pt idx="0">
                  <c:v>PPA 50% GF Comp.</c:v>
                </c:pt>
              </c:strCache>
            </c:strRef>
          </c:tx>
          <c:cat>
            <c:strRef>
              <c:f>'Scratch for competitive comp'!$AF$273:$AF$277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comp'!$AG$273:$AG$277</c:f>
              <c:numCache>
                <c:formatCode>General</c:formatCode>
                <c:ptCount val="5"/>
                <c:pt idx="0">
                  <c:v>0.947368421052631</c:v>
                </c:pt>
                <c:pt idx="1">
                  <c:v>0.85</c:v>
                </c:pt>
                <c:pt idx="2">
                  <c:v>0.886363636363636</c:v>
                </c:pt>
                <c:pt idx="3">
                  <c:v>0.918918918918919</c:v>
                </c:pt>
                <c:pt idx="4">
                  <c:v>0.666666666666667</c:v>
                </c:pt>
              </c:numCache>
            </c:numRef>
          </c:val>
        </c:ser>
        <c:ser>
          <c:idx val="1"/>
          <c:order val="1"/>
          <c:tx>
            <c:strRef>
              <c:f>'Scratch for competitive comp'!$AH$272</c:f>
              <c:strCache>
                <c:ptCount val="1"/>
                <c:pt idx="0">
                  <c:v>VLF 84009</c:v>
                </c:pt>
              </c:strCache>
            </c:strRef>
          </c:tx>
          <c:cat>
            <c:strRef>
              <c:f>'Scratch for competitive comp'!$AF$273:$AF$277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comp'!$AH$273:$AH$277</c:f>
              <c:numCache>
                <c:formatCode>General</c:formatCode>
                <c:ptCount val="5"/>
                <c:pt idx="0">
                  <c:v>0.964912280701754</c:v>
                </c:pt>
                <c:pt idx="1">
                  <c:v>0.9</c:v>
                </c:pt>
                <c:pt idx="2">
                  <c:v>0.909090909090909</c:v>
                </c:pt>
                <c:pt idx="3">
                  <c:v>0.972972972972973</c:v>
                </c:pt>
                <c:pt idx="4">
                  <c:v>2.333333333333333</c:v>
                </c:pt>
              </c:numCache>
            </c:numRef>
          </c:val>
        </c:ser>
        <c:ser>
          <c:idx val="2"/>
          <c:order val="2"/>
          <c:tx>
            <c:strRef>
              <c:f>'Scratch for competitive comp'!$AI$272</c:f>
              <c:strCache>
                <c:ptCount val="1"/>
                <c:pt idx="0">
                  <c:v>RTP 4009</c:v>
                </c:pt>
              </c:strCache>
            </c:strRef>
          </c:tx>
          <c:cat>
            <c:strRef>
              <c:f>'Scratch for competitive comp'!$AF$273:$AF$277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comp'!$AI$273:$AI$277</c:f>
              <c:numCache>
                <c:formatCode>General</c:formatCode>
                <c:ptCount val="5"/>
                <c:pt idx="0">
                  <c:v>0.87719298245614</c:v>
                </c:pt>
                <c:pt idx="1">
                  <c:v>0.9</c:v>
                </c:pt>
                <c:pt idx="2">
                  <c:v>0.840909090909091</c:v>
                </c:pt>
                <c:pt idx="3">
                  <c:v>0.918918918918919</c:v>
                </c:pt>
                <c:pt idx="4">
                  <c:v>0.666666666666667</c:v>
                </c:pt>
              </c:numCache>
            </c:numRef>
          </c:val>
        </c:ser>
        <c:ser>
          <c:idx val="3"/>
          <c:order val="3"/>
          <c:tx>
            <c:strRef>
              <c:f>'Scratch for competitive comp'!$AJ$272</c:f>
              <c:strCache>
                <c:ptCount val="1"/>
                <c:pt idx="0">
                  <c:v>RTP 4009 UP</c:v>
                </c:pt>
              </c:strCache>
            </c:strRef>
          </c:tx>
          <c:cat>
            <c:strRef>
              <c:f>'Scratch for competitive comp'!$AF$273:$AF$277</c:f>
              <c:strCache>
                <c:ptCount val="5"/>
                <c:pt idx="0">
                  <c:v>Tensile Strength</c:v>
                </c:pt>
                <c:pt idx="1">
                  <c:v>Tensile Modulus</c:v>
                </c:pt>
                <c:pt idx="2">
                  <c:v>Flex Strength</c:v>
                </c:pt>
                <c:pt idx="3">
                  <c:v>Flex Modulus</c:v>
                </c:pt>
                <c:pt idx="4">
                  <c:v>Notched Izod Impact,</c:v>
                </c:pt>
              </c:strCache>
            </c:strRef>
          </c:cat>
          <c:val>
            <c:numRef>
              <c:f>'Scratch for competitive comp'!$AJ$273:$AJ$277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9538456"/>
        <c:axId val="-2119722552"/>
      </c:radarChart>
      <c:catAx>
        <c:axId val="-205953845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-2119722552"/>
        <c:crosses val="autoZero"/>
        <c:auto val="1"/>
        <c:lblAlgn val="ctr"/>
        <c:lblOffset val="100"/>
        <c:noMultiLvlLbl val="0"/>
      </c:catAx>
      <c:valAx>
        <c:axId val="-211972255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-20595384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500" baseline="0">
          <a:latin typeface="Franklin Gothic Medium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0.47864</cdr:x>
      <cdr:y>0.27975</cdr:y>
    </cdr:from>
    <cdr:to>
      <cdr:x>0.4816</cdr:x>
      <cdr:y>0.93333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3799205" y="1279017"/>
          <a:ext cx="23495" cy="298818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92D05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0.55862</cdr:x>
      <cdr:y>0.33558</cdr:y>
    </cdr:from>
    <cdr:to>
      <cdr:x>0.56349</cdr:x>
      <cdr:y>0.93543</cdr:y>
    </cdr:to>
    <cdr:cxnSp macro="">
      <cdr:nvCxnSpPr>
        <cdr:cNvPr id="14" name="Straight Connector 13"/>
        <cdr:cNvCxnSpPr/>
      </cdr:nvCxnSpPr>
      <cdr:spPr>
        <a:xfrm xmlns:a="http://schemas.openxmlformats.org/drawingml/2006/main">
          <a:off x="4434046" y="1584166"/>
          <a:ext cx="38640" cy="2831716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70C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0.37454</cdr:x>
      <cdr:y>0.31107</cdr:y>
    </cdr:from>
    <cdr:to>
      <cdr:x>0.3749</cdr:x>
      <cdr:y>0.93543</cdr:y>
    </cdr:to>
    <cdr:cxnSp macro="">
      <cdr:nvCxnSpPr>
        <cdr:cNvPr id="15" name="Straight Connector 14"/>
        <cdr:cNvCxnSpPr/>
      </cdr:nvCxnSpPr>
      <cdr:spPr>
        <a:xfrm xmlns:a="http://schemas.openxmlformats.org/drawingml/2006/main">
          <a:off x="2972911" y="1468463"/>
          <a:ext cx="2826" cy="294741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0.33333</cdr:x>
      <cdr:y>0.67164</cdr:y>
    </cdr:from>
    <cdr:to>
      <cdr:x>0.36823</cdr:x>
      <cdr:y>0.92507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2239866" y="3932334"/>
          <a:ext cx="1293860" cy="28719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Franklin Gothic Book"/>
              <a:cs typeface="Franklin Gothic Book"/>
            </a:rPr>
            <a:t>Tg = 85 - 95 </a:t>
          </a:r>
          <a:r>
            <a:rPr lang="en-US" sz="1200" dirty="0" smtClean="0">
              <a:latin typeface="Franklin Gothic Book"/>
              <a:ea typeface="+mn-ea"/>
              <a:cs typeface="Franklin Gothic Book"/>
            </a:rPr>
            <a:t>C°</a:t>
          </a:r>
          <a:endParaRPr lang="en-US" sz="1200" dirty="0">
            <a:latin typeface="Franklin Gothic Book"/>
            <a:cs typeface="Franklin Gothic Book"/>
          </a:endParaRPr>
        </a:p>
      </cdr:txBody>
    </cdr:sp>
  </cdr:relSizeAnchor>
  <cdr:relSizeAnchor xmlns:cdr="http://schemas.openxmlformats.org/drawingml/2006/chartDrawing">
    <cdr:from>
      <cdr:x>0.43519</cdr:x>
      <cdr:y>0.62687</cdr:y>
    </cdr:from>
    <cdr:to>
      <cdr:x>0.47008</cdr:x>
      <cdr:y>0.91853</cdr:y>
    </cdr:to>
    <cdr:sp macro="" textlink="">
      <cdr:nvSpPr>
        <cdr:cNvPr id="8" name="TextBox 1"/>
        <cdr:cNvSpPr txBox="1"/>
      </cdr:nvSpPr>
      <cdr:spPr>
        <a:xfrm xmlns:a="http://schemas.openxmlformats.org/drawingml/2006/main" rot="16200000">
          <a:off x="2980469" y="3801332"/>
          <a:ext cx="1489057" cy="28719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latin typeface="Franklin Gothic Book"/>
              <a:cs typeface="Franklin Gothic Book"/>
            </a:rPr>
            <a:t>Tg = 125 - 135 C°</a:t>
          </a:r>
          <a:endParaRPr lang="en-US" sz="1200" dirty="0">
            <a:latin typeface="Franklin Gothic Book"/>
            <a:cs typeface="Franklin Gothic Book"/>
          </a:endParaRPr>
        </a:p>
      </cdr:txBody>
    </cdr:sp>
  </cdr:relSizeAnchor>
  <cdr:relSizeAnchor xmlns:cdr="http://schemas.openxmlformats.org/drawingml/2006/chartDrawing">
    <cdr:from>
      <cdr:x>0.51852</cdr:x>
      <cdr:y>0.62687</cdr:y>
    </cdr:from>
    <cdr:to>
      <cdr:x>0.55342</cdr:x>
      <cdr:y>0.91853</cdr:y>
    </cdr:to>
    <cdr:sp macro="" textlink="">
      <cdr:nvSpPr>
        <cdr:cNvPr id="10" name="TextBox 1"/>
        <cdr:cNvSpPr txBox="1"/>
      </cdr:nvSpPr>
      <cdr:spPr>
        <a:xfrm xmlns:a="http://schemas.openxmlformats.org/drawingml/2006/main" rot="16200000">
          <a:off x="3666268" y="3801332"/>
          <a:ext cx="1489057" cy="28719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latin typeface="Franklin Gothic Book"/>
              <a:cs typeface="Franklin Gothic Book"/>
            </a:rPr>
            <a:t>Tg = 140 - 150 C°</a:t>
          </a:r>
          <a:endParaRPr lang="en-US" sz="1200" dirty="0">
            <a:latin typeface="Franklin Gothic Book"/>
            <a:cs typeface="Franklin Gothic Book"/>
          </a:endParaRPr>
        </a:p>
      </cdr:txBody>
    </cdr:sp>
  </cdr:relSizeAnchor>
  <cdr:relSizeAnchor xmlns:cdr="http://schemas.openxmlformats.org/drawingml/2006/chartDrawing">
    <cdr:from>
      <cdr:x>0.80493</cdr:x>
      <cdr:y>0.57203</cdr:y>
    </cdr:from>
    <cdr:to>
      <cdr:x>0.80747</cdr:x>
      <cdr:y>0.93737</cdr:y>
    </cdr:to>
    <cdr:cxnSp macro="">
      <cdr:nvCxnSpPr>
        <cdr:cNvPr id="16" name="Straight Connector 15"/>
        <cdr:cNvCxnSpPr/>
      </cdr:nvCxnSpPr>
      <cdr:spPr>
        <a:xfrm xmlns:a="http://schemas.openxmlformats.org/drawingml/2006/main">
          <a:off x="5367867" y="2319866"/>
          <a:ext cx="16933" cy="148166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0.81543</cdr:x>
      <cdr:y>0.62892</cdr:y>
    </cdr:from>
    <cdr:to>
      <cdr:x>0.84909</cdr:x>
      <cdr:y>0.90811</cdr:y>
    </cdr:to>
    <cdr:sp macro="" textlink="">
      <cdr:nvSpPr>
        <cdr:cNvPr id="23" name="TextBox 1"/>
        <cdr:cNvSpPr txBox="1"/>
      </cdr:nvSpPr>
      <cdr:spPr>
        <a:xfrm xmlns:a="http://schemas.openxmlformats.org/drawingml/2006/main" rot="16200000">
          <a:off x="6136472" y="3785076"/>
          <a:ext cx="142539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latin typeface="Franklin Gothic Book"/>
              <a:cs typeface="Franklin Gothic Book"/>
            </a:rPr>
            <a:t>Tg = 210 – 220 C°</a:t>
          </a:r>
          <a:endParaRPr lang="en-US" sz="1200" dirty="0">
            <a:latin typeface="Franklin Gothic Book"/>
            <a:cs typeface="Franklin Gothic Book"/>
          </a:endParaRPr>
        </a:p>
      </cdr:txBody>
    </cdr:sp>
  </cdr:relSizeAnchor>
  <cdr:relSizeAnchor xmlns:cdr="http://schemas.openxmlformats.org/drawingml/2006/chartDrawing">
    <cdr:from>
      <cdr:x>0.7888</cdr:x>
      <cdr:y>0.62874</cdr:y>
    </cdr:from>
    <cdr:to>
      <cdr:x>0.82199</cdr:x>
      <cdr:y>0.66062</cdr:y>
    </cdr:to>
    <cdr:sp macro="" textlink="">
      <cdr:nvSpPr>
        <cdr:cNvPr id="7" name="Freeform 6"/>
        <cdr:cNvSpPr/>
      </cdr:nvSpPr>
      <cdr:spPr>
        <a:xfrm xmlns:a="http://schemas.openxmlformats.org/drawingml/2006/main" rot="277186">
          <a:off x="6261100" y="2968082"/>
          <a:ext cx="263444" cy="150495"/>
        </a:xfrm>
        <a:custGeom xmlns:a="http://schemas.openxmlformats.org/drawingml/2006/main">
          <a:avLst/>
          <a:gdLst>
            <a:gd name="connsiteX0" fmla="*/ 0 w 263444"/>
            <a:gd name="connsiteY0" fmla="*/ 0 h 150495"/>
            <a:gd name="connsiteX1" fmla="*/ 110490 w 263444"/>
            <a:gd name="connsiteY1" fmla="*/ 51435 h 150495"/>
            <a:gd name="connsiteX2" fmla="*/ 240030 w 263444"/>
            <a:gd name="connsiteY2" fmla="*/ 131445 h 150495"/>
            <a:gd name="connsiteX3" fmla="*/ 262890 w 263444"/>
            <a:gd name="connsiteY3" fmla="*/ 150495 h 15049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263444" h="150495">
              <a:moveTo>
                <a:pt x="0" y="0"/>
              </a:moveTo>
              <a:cubicBezTo>
                <a:pt x="35242" y="14764"/>
                <a:pt x="70485" y="29528"/>
                <a:pt x="110490" y="51435"/>
              </a:cubicBezTo>
              <a:cubicBezTo>
                <a:pt x="150495" y="73342"/>
                <a:pt x="214630" y="114935"/>
                <a:pt x="240030" y="131445"/>
              </a:cubicBezTo>
              <a:cubicBezTo>
                <a:pt x="265430" y="147955"/>
                <a:pt x="264160" y="149225"/>
                <a:pt x="262890" y="150495"/>
              </a:cubicBezTo>
            </a:path>
          </a:pathLst>
        </a:custGeom>
        <a:noFill xmlns:a="http://schemas.openxmlformats.org/drawingml/2006/main"/>
        <a:ln xmlns:a="http://schemas.openxmlformats.org/drawingml/2006/main" w="28575">
          <a:solidFill>
            <a:schemeClr val="accent2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5187522-2ECD-49E7-B0B4-EA14E4D8C494}" type="datetimeFigureOut">
              <a:rPr lang="en-US" altLang="en-US"/>
              <a:pPr/>
              <a:t>10/28/14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D19D78B-290E-4633-ABC6-9952A2A03C6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9897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D5CD91CD-CE0E-4CE6-9278-9C5F21B63080}" type="datetimeFigureOut">
              <a:rPr lang="en-US" altLang="en-US"/>
              <a:pPr/>
              <a:t>10/28/14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3EF964BB-E22E-4C3E-8CFB-6708DD954C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593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/>
              <a:t>See next slide for comments…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C560BF6-1A6B-4B67-9E22-1E31162A7169}" type="slidenum">
              <a:rPr lang="en-US" altLang="en-US">
                <a:latin typeface="Calibri" pitchFamily="34" charset="0"/>
              </a:rPr>
              <a:pPr/>
              <a:t>2</a:t>
            </a:fld>
            <a:endParaRPr lang="en-US" alt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90665A2-FB4F-4D13-8FCB-3BECD0ADE7F7}" type="slidenum">
              <a:rPr lang="en-US" altLang="en-US">
                <a:latin typeface="Calibri" pitchFamily="34" charset="0"/>
              </a:rPr>
              <a:pPr/>
              <a:t>10</a:t>
            </a:fld>
            <a:endParaRPr lang="en-US" altLang="en-US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477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4CDD6BF-9985-4BEF-9C21-A652A0DCEFF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650" tIns="48324" rIns="96650" bIns="48324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Tg has a significant</a:t>
            </a:r>
            <a:r>
              <a:rPr lang="en-US" baseline="0" dirty="0" smtClean="0"/>
              <a:t> affect on high temperature performance. </a:t>
            </a:r>
            <a:r>
              <a:rPr lang="en-US" dirty="0" smtClean="0"/>
              <a:t>Note the significant drop in Tensile</a:t>
            </a:r>
            <a:r>
              <a:rPr lang="en-US" baseline="0" dirty="0" smtClean="0"/>
              <a:t> Strength at the Tg of Crystalline systems and the more gradual softening and decay in properties of the amorphous PEI.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6F7CB-CF8E-4A0F-AE45-C86895542B9D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3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CD4B4-9725-44D6-A873-D9D033C72F0F}" type="slidenum">
              <a:rPr lang="en-US"/>
              <a:pPr/>
              <a:t>22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B200F-7F02-40B8-ADFD-CE7DECA8A4A2}" type="slidenum">
              <a:rPr lang="en-US"/>
              <a:pPr/>
              <a:t>23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F0B50-BAA2-4B85-B2F3-85179B17D4C7}" type="slidenum">
              <a:rPr lang="en-US"/>
              <a:pPr/>
              <a:t>24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4C30B-C4AD-43AA-AC9E-DCC88E85532F}" type="slidenum">
              <a:rPr lang="en-US"/>
              <a:pPr/>
              <a:t>25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TP_logo_color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162175" y="809625"/>
            <a:ext cx="6524625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TP_logo_color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162175" y="809625"/>
            <a:ext cx="6524625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blurRad="25400" dist="12700" dir="27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2209800" y="446088"/>
            <a:ext cx="647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2000" b="1" i="1" dirty="0">
                <a:solidFill>
                  <a:srgbClr val="21834E"/>
                </a:solidFill>
                <a:latin typeface="Franklin Gothic Medium" pitchFamily="34" charset="0"/>
              </a:rPr>
              <a:t>THERM0PLASTIC ELASTOMERS • STRUCTURAL • WEAR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162175" y="863600"/>
            <a:ext cx="647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457200" eaLnBrk="1" hangingPunct="1">
              <a:defRPr/>
            </a:pPr>
            <a:endParaRPr lang="en-US" b="1" i="1" dirty="0">
              <a:solidFill>
                <a:srgbClr val="008000"/>
              </a:solidFill>
              <a:latin typeface="Franklin Gothic Medium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2209800" y="795338"/>
            <a:ext cx="647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2000" b="1" i="1" dirty="0">
                <a:solidFill>
                  <a:srgbClr val="21834E"/>
                </a:solidFill>
                <a:latin typeface="Franklin Gothic Medium" pitchFamily="34" charset="0"/>
              </a:rPr>
              <a:t>CONDUCTIVE • COLOR • FLAME RETARDANT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60575"/>
            <a:ext cx="7772400" cy="194971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i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Franklin Gothic Medium" pitchFamily="-107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369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4250311"/>
            <a:ext cx="6400800" cy="1680121"/>
          </a:xfrm>
        </p:spPr>
        <p:txBody>
          <a:bodyPr/>
          <a:lstStyle>
            <a:lvl1pPr marL="0" indent="0" algn="ctr">
              <a:buFont typeface="Arial" pitchFamily="-107" charset="0"/>
              <a:buNone/>
              <a:defRPr sz="2400" i="1">
                <a:solidFill>
                  <a:srgbClr val="5F5F5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Franklin Gothic Medium" pitchFamily="-107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2991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162175" y="809625"/>
            <a:ext cx="6524625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2162175" y="809625"/>
            <a:ext cx="6524625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blurRad="25400" dist="12700" dir="27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62175" y="788988"/>
            <a:ext cx="6524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457200" eaLnBrk="1" hangingPunct="1">
              <a:defRPr/>
            </a:pPr>
            <a:r>
              <a:rPr lang="en-US" sz="1100" b="1" i="1" dirty="0" smtClean="0">
                <a:solidFill>
                  <a:srgbClr val="21834E"/>
                </a:solidFill>
              </a:rPr>
              <a:t>YOUR GLOBAL COMPOUNDER OF CUSTOM ENGINEERED THERMOPLASTICS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81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57200" y="3905898"/>
            <a:ext cx="4015760" cy="2381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4697413" y="3905250"/>
            <a:ext cx="3989387" cy="2382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648700" y="6524625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34F143-ED8B-482F-A66D-BC42C96706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4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48700" y="6524625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D08041-B03C-40C8-9321-240BCD153B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5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2162175" y="809625"/>
            <a:ext cx="6524625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2162175" y="809625"/>
            <a:ext cx="6524625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blurRad="25400" dist="12700" dir="27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62175" y="788988"/>
            <a:ext cx="6524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457200" eaLnBrk="1" hangingPunct="1">
              <a:defRPr/>
            </a:pPr>
            <a:r>
              <a:rPr lang="en-US" sz="1100" b="1" i="1" dirty="0" smtClean="0">
                <a:solidFill>
                  <a:srgbClr val="21834E"/>
                </a:solidFill>
              </a:rPr>
              <a:t>YOUR GLOBAL COMPOUNDER OF CUSTOM ENGINEERED THERMOPLASTICS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0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162175" y="809625"/>
            <a:ext cx="6524625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162175" y="809625"/>
            <a:ext cx="6524625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blurRad="25400" dist="12700" dir="27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62175" y="788988"/>
            <a:ext cx="6524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457200" eaLnBrk="1" hangingPunct="1">
              <a:defRPr/>
            </a:pPr>
            <a:r>
              <a:rPr lang="en-US" sz="1100" b="1" i="1" dirty="0" smtClean="0">
                <a:solidFill>
                  <a:srgbClr val="21834E"/>
                </a:solidFill>
              </a:rPr>
              <a:t>YOUR GLOBAL COMPOUNDER OF CUSTOM ENGINEERED THERMOPLASTICS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5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162175" y="809625"/>
            <a:ext cx="6524625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5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2162175" y="809625"/>
            <a:ext cx="6524625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blurRad="25400" dist="12700" dir="27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62175" y="788988"/>
            <a:ext cx="6524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457200" eaLnBrk="1" hangingPunct="1">
              <a:defRPr/>
            </a:pPr>
            <a:r>
              <a:rPr lang="en-US" sz="1100" b="1" i="1" dirty="0" smtClean="0">
                <a:solidFill>
                  <a:srgbClr val="21834E"/>
                </a:solidFill>
              </a:rPr>
              <a:t>YOUR GLOBAL COMPOUNDER OF CUSTOM ENGINEERED THERMOPLASTICS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57200" y="1382713"/>
            <a:ext cx="8229600" cy="550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457200" y="2168525"/>
            <a:ext cx="8229600" cy="4225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9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162175" y="809625"/>
            <a:ext cx="6524625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5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2162175" y="809625"/>
            <a:ext cx="6524625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blurRad="25400" dist="12700" dir="27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62175" y="788988"/>
            <a:ext cx="6524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457200" eaLnBrk="1" hangingPunct="1">
              <a:defRPr/>
            </a:pPr>
            <a:r>
              <a:rPr lang="en-US" sz="1100" b="1" i="1" dirty="0" smtClean="0">
                <a:solidFill>
                  <a:srgbClr val="21834E"/>
                </a:solidFill>
              </a:rPr>
              <a:t>YOUR GLOBAL COMPOUNDER OF CUSTOM ENGINEERED THERMOPLASTICS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28146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810118" y="1371600"/>
            <a:ext cx="387668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0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162175" y="809625"/>
            <a:ext cx="6524625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162175" y="809625"/>
            <a:ext cx="6524625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blurRad="25400" dist="12700" dir="27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62175" y="788988"/>
            <a:ext cx="6524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457200" eaLnBrk="1" hangingPunct="1">
              <a:defRPr/>
            </a:pPr>
            <a:r>
              <a:rPr lang="en-US" sz="1100" b="1" i="1" dirty="0" smtClean="0">
                <a:solidFill>
                  <a:srgbClr val="21834E"/>
                </a:solidFill>
              </a:rPr>
              <a:t>YOUR GLOBAL COMPOUNDER OF CUSTOM ENGINEERED THERMOPLASTICS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56556"/>
            <a:ext cx="4116907" cy="43442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810118" y="2056556"/>
            <a:ext cx="3876682" cy="43442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57200" y="1258888"/>
            <a:ext cx="4116906" cy="561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810125" y="1258888"/>
            <a:ext cx="3876675" cy="561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3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162175" y="809625"/>
            <a:ext cx="6524625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2162175" y="809625"/>
            <a:ext cx="6524625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blurRad="25400" dist="12700" dir="27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62175" y="788988"/>
            <a:ext cx="6524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457200" eaLnBrk="1" hangingPunct="1">
              <a:defRPr/>
            </a:pPr>
            <a:r>
              <a:rPr lang="en-US" sz="1100" b="1" i="1" dirty="0" smtClean="0">
                <a:solidFill>
                  <a:srgbClr val="21834E"/>
                </a:solidFill>
              </a:rPr>
              <a:t>YOUR GLOBAL COMPOUNDER OF CUSTOM ENGINEERED THERMOPLASTICS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8137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495672" y="1371600"/>
            <a:ext cx="3191128" cy="2393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5495671" y="3922713"/>
            <a:ext cx="3191129" cy="2478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1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162175" y="809625"/>
            <a:ext cx="6524625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2162175" y="809625"/>
            <a:ext cx="6524625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blurRad="25400" dist="12700" dir="27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62175" y="788988"/>
            <a:ext cx="6524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457200" eaLnBrk="1" hangingPunct="1">
              <a:defRPr/>
            </a:pPr>
            <a:r>
              <a:rPr lang="en-US" sz="1100" b="1" i="1" dirty="0" smtClean="0">
                <a:solidFill>
                  <a:srgbClr val="21834E"/>
                </a:solidFill>
              </a:rPr>
              <a:t>YOUR GLOBAL COMPOUNDER OF CUSTOM ENGINEERED THERMOPLASTICS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792" y="1371600"/>
            <a:ext cx="4787008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57200" y="1371600"/>
            <a:ext cx="3217820" cy="2393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57201" y="3922713"/>
            <a:ext cx="3217819" cy="2478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4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162175" y="809625"/>
            <a:ext cx="6524625" cy="1588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5" descr="RTP_logo_color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704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2162175" y="809625"/>
            <a:ext cx="6524625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blurRad="25400" dist="12700" dir="2700000" rotWithShape="0">
              <a:srgbClr val="80808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62175" y="788988"/>
            <a:ext cx="6524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457200" eaLnBrk="1" hangingPunct="1">
              <a:defRPr/>
            </a:pPr>
            <a:r>
              <a:rPr lang="en-US" sz="1100" b="1" i="1" dirty="0" smtClean="0">
                <a:solidFill>
                  <a:srgbClr val="21834E"/>
                </a:solidFill>
              </a:rPr>
              <a:t>YOUR GLOBAL COMPOUNDER OF CUSTOM ENGINEERED THERMOPLASTICS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81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57200" y="3905898"/>
            <a:ext cx="8229600" cy="2381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0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2175" y="0"/>
            <a:ext cx="6524625" cy="819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457200" rtl="0" fontAlgn="base">
        <a:spcBef>
          <a:spcPct val="0"/>
        </a:spcBef>
        <a:spcAft>
          <a:spcPct val="0"/>
        </a:spcAft>
        <a:defRPr sz="3600" b="1" i="1" kern="1200">
          <a:solidFill>
            <a:schemeClr val="tx2"/>
          </a:solidFill>
          <a:effectLst>
            <a:outerShdw blurRad="50800" dist="25400" dir="270000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r" defTabSz="457200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Franklin Gothic Medium" pitchFamily="-107" charset="0"/>
          <a:ea typeface="ＭＳ Ｐゴシック" pitchFamily="-107" charset="-128"/>
          <a:cs typeface="ＭＳ Ｐゴシック" pitchFamily="-107" charset="-128"/>
        </a:defRPr>
      </a:lvl2pPr>
      <a:lvl3pPr algn="r" defTabSz="457200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Franklin Gothic Medium" pitchFamily="-107" charset="0"/>
          <a:ea typeface="ＭＳ Ｐゴシック" pitchFamily="-107" charset="-128"/>
          <a:cs typeface="ＭＳ Ｐゴシック" pitchFamily="-107" charset="-128"/>
        </a:defRPr>
      </a:lvl3pPr>
      <a:lvl4pPr algn="r" defTabSz="457200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Franklin Gothic Medium" pitchFamily="-107" charset="0"/>
          <a:ea typeface="ＭＳ Ｐゴシック" pitchFamily="-107" charset="-128"/>
          <a:cs typeface="ＭＳ Ｐゴシック" pitchFamily="-107" charset="-128"/>
        </a:defRPr>
      </a:lvl4pPr>
      <a:lvl5pPr algn="r" defTabSz="457200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Franklin Gothic Medium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r" defTabSz="457200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Franklin Gothic Medium" pitchFamily="-107" charset="0"/>
          <a:ea typeface="ＭＳ Ｐゴシック" pitchFamily="-107" charset="-128"/>
        </a:defRPr>
      </a:lvl6pPr>
      <a:lvl7pPr marL="914400" algn="r" defTabSz="457200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Franklin Gothic Medium" pitchFamily="-107" charset="0"/>
          <a:ea typeface="ＭＳ Ｐゴシック" pitchFamily="-107" charset="-128"/>
        </a:defRPr>
      </a:lvl7pPr>
      <a:lvl8pPr marL="1371600" algn="r" defTabSz="457200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Franklin Gothic Medium" pitchFamily="-107" charset="0"/>
          <a:ea typeface="ＭＳ Ｐゴシック" pitchFamily="-107" charset="-128"/>
        </a:defRPr>
      </a:lvl8pPr>
      <a:lvl9pPr marL="1828800" algn="r" defTabSz="457200" rtl="0" eaLnBrk="1" fontAlgn="base" hangingPunct="1">
        <a:spcBef>
          <a:spcPct val="0"/>
        </a:spcBef>
        <a:spcAft>
          <a:spcPct val="0"/>
        </a:spcAft>
        <a:defRPr sz="4000" b="1" i="1">
          <a:solidFill>
            <a:schemeClr val="tx2"/>
          </a:solidFill>
          <a:latin typeface="Franklin Gothic Medium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fontAlgn="base">
        <a:spcBef>
          <a:spcPts val="6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457200" rtl="0" fontAlgn="base">
        <a:spcBef>
          <a:spcPts val="6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Franklin Gothic Book"/>
          <a:ea typeface="+mn-ea"/>
          <a:cs typeface="Franklin Gothic Book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fontAlgn="base">
        <a:spcBef>
          <a:spcPts val="6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Franklin Gothic Book"/>
          <a:ea typeface="+mn-ea"/>
          <a:cs typeface="Franklin Gothic Book"/>
        </a:defRPr>
      </a:lvl4pPr>
      <a:lvl5pPr marL="2057400" indent="-228600" algn="l" defTabSz="457200" rtl="0" fontAlgn="base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Franklin Gothic Book"/>
          <a:ea typeface="+mn-ea"/>
          <a:cs typeface="Franklin Gothic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685800" y="2060575"/>
            <a:ext cx="7772400" cy="19494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High Temperature Structural Products, Improved Performance at Elevated Temperatures and Harsh Environments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subTitle" idx="1"/>
          </p:nvPr>
        </p:nvSpPr>
        <p:spPr>
          <a:xfrm>
            <a:off x="990600" y="4495800"/>
            <a:ext cx="7315200" cy="1295400"/>
          </a:xfrm>
        </p:spPr>
        <p:txBody>
          <a:bodyPr/>
          <a:lstStyle/>
          <a:p>
            <a:pPr eaLnBrk="0" hangingPunct="0">
              <a:spcBef>
                <a:spcPts val="0"/>
              </a:spcBef>
              <a:buFont typeface="Arial" charset="0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Matt Torosian, </a:t>
            </a:r>
          </a:p>
          <a:p>
            <a:pPr eaLnBrk="0" hangingPunct="0">
              <a:spcBef>
                <a:spcPts val="0"/>
              </a:spcBef>
              <a:buFont typeface="Arial" charset="0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 Manager, High Temperature Structural Products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2530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2531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215900" y="1143000"/>
          <a:ext cx="86995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 rot="16200000">
            <a:off x="5829300" y="4686300"/>
            <a:ext cx="13001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+mn-ea"/>
              </a:rPr>
              <a:t>PEEK CF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7358857" y="4833143"/>
            <a:ext cx="11366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+mn-ea"/>
              </a:rPr>
              <a:t>PPA CF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2287588" y="4265612"/>
            <a:ext cx="22875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+mn-ea"/>
              </a:rPr>
              <a:t>Heat Treated AL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106069" y="4504531"/>
            <a:ext cx="16986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+mn-ea"/>
              </a:rPr>
              <a:t>Die Cast AL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277938" y="4733925"/>
            <a:ext cx="14112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ea typeface="+mn-ea"/>
              </a:rPr>
              <a:t>ZAMAK 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ISO Tensile Strength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Specific Tensile Strength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668019"/>
              </p:ext>
            </p:extLst>
          </p:nvPr>
        </p:nvGraphicFramePr>
        <p:xfrm>
          <a:off x="228600" y="1143000"/>
          <a:ext cx="861377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228600" y="1447800"/>
            <a:ext cx="877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400" dirty="0" err="1">
                <a:latin typeface="Franklin Gothic Book" pitchFamily="34" charset="0"/>
              </a:rPr>
              <a:t>N·mm</a:t>
            </a:r>
            <a:r>
              <a:rPr lang="en-US" altLang="en-US" sz="1400" dirty="0">
                <a:latin typeface="Franklin Gothic Book" pitchFamily="34" charset="0"/>
              </a:rPr>
              <a:t>/kg</a:t>
            </a: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8305800" y="1447800"/>
            <a:ext cx="522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Franklin Gothic Book" pitchFamily="34" charset="0"/>
              </a:rPr>
              <a:t>g/cc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Tg and Tm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Tg or glass transition temperature is critical when comparing materials for High Temp applications</a:t>
            </a: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Conventional semi-crystalline thermoplastics are usable above their Tg but physical properties begin to deteriorate quickly</a:t>
            </a: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Amorphous materials have defined Tg but have a more gradual drop off in properties bellow the Tg(see graph)</a:t>
            </a:r>
          </a:p>
          <a:p>
            <a:r>
              <a:rPr lang="en-US" sz="2400" dirty="0" smtClean="0"/>
              <a:t>Creep and fatigue have increased effects above the TG of thermoplastic materials</a:t>
            </a:r>
          </a:p>
          <a:p>
            <a:pPr lvl="1"/>
            <a:r>
              <a:rPr lang="en-US" sz="2000" b="1" dirty="0" smtClean="0"/>
              <a:t>Crystallinity is critical and affects the Tg</a:t>
            </a:r>
          </a:p>
          <a:p>
            <a:pPr lvl="1"/>
            <a:r>
              <a:rPr lang="en-US" sz="2000" b="1" dirty="0" smtClean="0"/>
              <a:t>End use testing is the best measure of performance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8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442244"/>
              </p:ext>
            </p:extLst>
          </p:nvPr>
        </p:nvGraphicFramePr>
        <p:xfrm>
          <a:off x="457200" y="13716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37690" y="6155358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Franklin Gothic Medium"/>
              </a:rPr>
              <a:t>°C</a:t>
            </a:r>
            <a:endParaRPr lang="en-US" b="1" dirty="0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4" name="Flowchart: Summing Junction 3"/>
          <p:cNvSpPr/>
          <p:nvPr/>
        </p:nvSpPr>
        <p:spPr>
          <a:xfrm>
            <a:off x="3509772" y="3289265"/>
            <a:ext cx="77724" cy="77724"/>
          </a:xfrm>
          <a:prstGeom prst="flowChartSummingJunction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Flowchart: Summing Junction 13"/>
          <p:cNvSpPr/>
          <p:nvPr/>
        </p:nvSpPr>
        <p:spPr>
          <a:xfrm>
            <a:off x="4360530" y="3460426"/>
            <a:ext cx="77724" cy="77724"/>
          </a:xfrm>
          <a:prstGeom prst="flowChartSummingJunction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lowchart: Summing Junction 14"/>
          <p:cNvSpPr/>
          <p:nvPr/>
        </p:nvSpPr>
        <p:spPr>
          <a:xfrm>
            <a:off x="5022342" y="3692744"/>
            <a:ext cx="77724" cy="77724"/>
          </a:xfrm>
          <a:prstGeom prst="flowChartSummingJunction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Flowchart: Summing Junction 16"/>
          <p:cNvSpPr/>
          <p:nvPr/>
        </p:nvSpPr>
        <p:spPr>
          <a:xfrm>
            <a:off x="7058025" y="4648200"/>
            <a:ext cx="77724" cy="77724"/>
          </a:xfrm>
          <a:prstGeom prst="flowChartSummingJunction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90775" y="0"/>
            <a:ext cx="6524625" cy="819150"/>
          </a:xfrm>
        </p:spPr>
        <p:txBody>
          <a:bodyPr/>
          <a:lstStyle/>
          <a:p>
            <a:r>
              <a:rPr lang="en-US" dirty="0" smtClean="0"/>
              <a:t>Tensile Strength @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61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2770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2771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060575"/>
            <a:ext cx="7772400" cy="1949450"/>
          </a:xfrm>
        </p:spPr>
        <p:txBody>
          <a:bodyPr/>
          <a:lstStyle/>
          <a:p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Ultra Performance Structural Compounds</a:t>
            </a:r>
            <a:b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vs.</a:t>
            </a:r>
            <a:b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Competitive Thermoplastics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794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795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457200" y="13716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PPA 40%CF Relative Properties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Data Table of Ultra Performance PPA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748321"/>
              </p:ext>
            </p:extLst>
          </p:nvPr>
        </p:nvGraphicFramePr>
        <p:xfrm>
          <a:off x="457201" y="1524000"/>
          <a:ext cx="8229599" cy="3581401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2541207"/>
                <a:gridCol w="1446532"/>
                <a:gridCol w="1329245"/>
                <a:gridCol w="1974322"/>
                <a:gridCol w="938293"/>
              </a:tblGrid>
              <a:tr h="105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Material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RTP </a:t>
                      </a:r>
                      <a:endParaRPr lang="en-US" sz="1600" b="1" u="none" strike="noStrike" dirty="0" smtClean="0">
                        <a:effectLst/>
                        <a:latin typeface="Franklin Gothic Book"/>
                        <a:cs typeface="Franklin Gothic Book"/>
                      </a:endParaRP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4087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RTP 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4087</a:t>
                      </a:r>
                      <a:r>
                        <a:rPr lang="en-US" sz="1600" b="1" u="none" strike="noStrike" baseline="0" dirty="0" smtClean="0">
                          <a:effectLst/>
                          <a:latin typeface="Franklin Gothic Book"/>
                          <a:cs typeface="Franklin Gothic Book"/>
                        </a:rPr>
                        <a:t> UP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Comp. PPA 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40% CF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Tensile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Strength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Tensile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Modulus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32500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41500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35500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Flexural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Strength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415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580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425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Flexural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Modulus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27500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34500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26600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534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Notched </a:t>
                      </a:r>
                      <a:r>
                        <a:rPr lang="en-US" sz="1600" b="1" u="none" strike="noStrike" dirty="0" err="1">
                          <a:effectLst/>
                          <a:latin typeface="Franklin Gothic Book"/>
                          <a:cs typeface="Franklin Gothic Book"/>
                        </a:rPr>
                        <a:t>Izod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  </a:t>
                      </a:r>
                      <a:b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</a:b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Impact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,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7.0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7.0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KJ/m²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5410200"/>
            <a:ext cx="5943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Note: Properties tested using ISO test methods</a:t>
            </a:r>
          </a:p>
        </p:txBody>
      </p:sp>
    </p:spTree>
    <p:extLst>
      <p:ext uri="{BB962C8B-B14F-4D97-AF65-F5344CB8AC3E}">
        <p14:creationId xmlns:p14="http://schemas.microsoft.com/office/powerpoint/2010/main" val="250608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PPS 40%CF Relative Properties</a:t>
            </a:r>
          </a:p>
        </p:txBody>
      </p:sp>
      <p:sp>
        <p:nvSpPr>
          <p:cNvPr id="34818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19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20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559227"/>
              </p:ext>
            </p:extLst>
          </p:nvPr>
        </p:nvGraphicFramePr>
        <p:xfrm>
          <a:off x="457200" y="13716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Data Table of Ultra Performance PPS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066424"/>
              </p:ext>
            </p:extLst>
          </p:nvPr>
        </p:nvGraphicFramePr>
        <p:xfrm>
          <a:off x="457200" y="1524000"/>
          <a:ext cx="8229600" cy="3581401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3068037"/>
                <a:gridCol w="1312562"/>
                <a:gridCol w="1206138"/>
                <a:gridCol w="1791470"/>
                <a:gridCol w="851393"/>
              </a:tblGrid>
              <a:tr h="105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Material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RTP </a:t>
                      </a:r>
                      <a:endParaRPr lang="en-US" sz="1600" b="1" u="none" strike="noStrike" dirty="0" smtClean="0">
                        <a:effectLst/>
                        <a:latin typeface="Franklin Gothic Book"/>
                        <a:cs typeface="Franklin Gothic Book"/>
                      </a:endParaRP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1387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RTP </a:t>
                      </a:r>
                      <a:endParaRPr lang="en-US" sz="1600" b="1" u="none" strike="noStrike" dirty="0" smtClean="0">
                        <a:effectLst/>
                        <a:latin typeface="Franklin Gothic Book"/>
                        <a:cs typeface="Franklin Gothic Book"/>
                      </a:endParaRPr>
                    </a:p>
                    <a:p>
                      <a:pPr algn="ctr" fontAlgn="b"/>
                      <a:r>
                        <a:rPr lang="en-US" sz="1600" b="1" u="none" strike="noStrike" baseline="0" dirty="0" smtClean="0">
                          <a:effectLst/>
                          <a:latin typeface="Franklin Gothic Book"/>
                          <a:cs typeface="Franklin Gothic Book"/>
                        </a:rPr>
                        <a:t>1387 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Comp. PPS 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40% CF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Tensile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Strength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Tensile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Modulus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34000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40500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34500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Flexural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Strength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405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Flexural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Modulus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32500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32500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30000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534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Notched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Izod Impact,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5.0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7.5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9.0*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KJ/m²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5410200"/>
            <a:ext cx="8229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Note: Properties tested using ISO test </a:t>
            </a:r>
            <a:r>
              <a:rPr lang="en-US" sz="1600" dirty="0" smtClean="0"/>
              <a:t>methods</a:t>
            </a:r>
          </a:p>
          <a:p>
            <a:r>
              <a:rPr lang="en-US" sz="1600" dirty="0" smtClean="0"/>
              <a:t>* Competitive material is a PPS alloy (no other 40% CF PPS competitive data available)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696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PEEK 40%CF Relative Properties</a:t>
            </a:r>
          </a:p>
        </p:txBody>
      </p:sp>
      <p:sp>
        <p:nvSpPr>
          <p:cNvPr id="35842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5843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5844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73100" y="1295400"/>
          <a:ext cx="79375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86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 smtClean="0"/>
              <a:t>What are Ultra Performance products?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Highlights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Review of competing materials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>
                <a:latin typeface="Franklin Gothic Book" pitchFamily="34" charset="0"/>
              </a:rPr>
              <a:t>Metals 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>
                <a:latin typeface="Franklin Gothic Book" pitchFamily="34" charset="0"/>
              </a:rPr>
              <a:t>Conventional engineering thermoplastics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>
                <a:latin typeface="Franklin Gothic Book" pitchFamily="34" charset="0"/>
              </a:rPr>
              <a:t>VLF Products</a:t>
            </a:r>
          </a:p>
          <a:p>
            <a:pPr lvl="2">
              <a:spcBef>
                <a:spcPts val="1200"/>
              </a:spcBef>
            </a:pPr>
            <a:r>
              <a:rPr lang="en-US" altLang="en-US" dirty="0" smtClean="0">
                <a:latin typeface="Franklin Gothic Book" pitchFamily="34" charset="0"/>
              </a:rPr>
              <a:t>Vs. Conventional reinforced TP compounds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Data Table of Ultra Performance PEEK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933653"/>
              </p:ext>
            </p:extLst>
          </p:nvPr>
        </p:nvGraphicFramePr>
        <p:xfrm>
          <a:off x="457199" y="1447800"/>
          <a:ext cx="8229602" cy="3581401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2196814"/>
                <a:gridCol w="1250493"/>
                <a:gridCol w="1149103"/>
                <a:gridCol w="1706755"/>
                <a:gridCol w="1115306"/>
                <a:gridCol w="811131"/>
              </a:tblGrid>
              <a:tr h="105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Material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RTP </a:t>
                      </a:r>
                      <a:endParaRPr lang="en-US" sz="1600" b="1" u="none" strike="noStrike" dirty="0" smtClean="0">
                        <a:effectLst/>
                        <a:latin typeface="Franklin Gothic Book"/>
                        <a:cs typeface="Franklin Gothic Book"/>
                      </a:endParaRP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2287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HF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RTP </a:t>
                      </a:r>
                      <a:endParaRPr lang="en-US" sz="1600" b="1" u="none" strike="noStrike" dirty="0" smtClean="0">
                        <a:effectLst/>
                        <a:latin typeface="Franklin Gothic Book"/>
                        <a:cs typeface="Franklin Gothic Book"/>
                      </a:endParaRP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2287 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RTP </a:t>
                      </a:r>
                      <a:endParaRPr lang="en-US" sz="1600" b="1" u="none" strike="noStrike" dirty="0" smtClean="0">
                        <a:effectLst/>
                        <a:latin typeface="Franklin Gothic Book"/>
                        <a:cs typeface="Franklin Gothic Book"/>
                      </a:endParaRP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2299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X 133017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baseline="0" dirty="0" smtClean="0">
                          <a:effectLst/>
                          <a:latin typeface="Franklin Gothic Book"/>
                          <a:cs typeface="Franklin Gothic Book"/>
                        </a:rPr>
                        <a:t>Comp. </a:t>
                      </a:r>
                    </a:p>
                    <a:p>
                      <a:pPr algn="ctr" fontAlgn="b"/>
                      <a:r>
                        <a:rPr lang="en-US" sz="1600" b="1" u="none" strike="noStrike" baseline="0" dirty="0" smtClean="0">
                          <a:effectLst/>
                          <a:latin typeface="Franklin Gothic Book"/>
                          <a:cs typeface="Franklin Gothic Book"/>
                        </a:rPr>
                        <a:t>PEEK 40% CF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Tensile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Strength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275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310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330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Tensile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Modulus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27500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36000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46200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45000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Flexural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Strength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415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480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480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4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Flexural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Modulus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24000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31000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39300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37000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534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Notched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Izod Impact,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6.5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KJ/m²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5257800"/>
            <a:ext cx="571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Note: Properties tested using ISO test methods</a:t>
            </a:r>
          </a:p>
        </p:txBody>
      </p:sp>
    </p:spTree>
    <p:extLst>
      <p:ext uri="{BB962C8B-B14F-4D97-AF65-F5344CB8AC3E}">
        <p14:creationId xmlns:p14="http://schemas.microsoft.com/office/powerpoint/2010/main" val="250608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8077200" cy="2895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000" dirty="0"/>
              <a:t>						</a:t>
            </a:r>
          </a:p>
          <a:p>
            <a:pPr algn="l">
              <a:lnSpc>
                <a:spcPct val="80000"/>
              </a:lnSpc>
            </a:pPr>
            <a:endParaRPr lang="en-US" sz="2000" dirty="0"/>
          </a:p>
          <a:p>
            <a:pPr algn="l">
              <a:lnSpc>
                <a:spcPct val="80000"/>
              </a:lnSpc>
            </a:pPr>
            <a:endParaRPr lang="en-US" sz="2000" dirty="0">
              <a:solidFill>
                <a:schemeClr val="bg2"/>
              </a:solidFill>
            </a:endParaRPr>
          </a:p>
          <a:p>
            <a:pPr algn="l">
              <a:lnSpc>
                <a:spcPct val="80000"/>
              </a:lnSpc>
            </a:pPr>
            <a:endParaRPr lang="en-US" sz="2400" b="1" dirty="0">
              <a:solidFill>
                <a:srgbClr val="006600"/>
              </a:solidFill>
            </a:endParaRPr>
          </a:p>
          <a:p>
            <a:pPr algn="l">
              <a:lnSpc>
                <a:spcPct val="80000"/>
              </a:lnSpc>
            </a:pPr>
            <a:endParaRPr lang="en-US" sz="2400" b="1" dirty="0">
              <a:solidFill>
                <a:srgbClr val="006600"/>
              </a:solidFill>
            </a:endParaRPr>
          </a:p>
          <a:p>
            <a:pPr algn="l">
              <a:lnSpc>
                <a:spcPct val="80000"/>
              </a:lnSpc>
            </a:pP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685800" y="2165350"/>
            <a:ext cx="7772400" cy="1949450"/>
          </a:xfrm>
          <a:prstGeom prst="rect">
            <a:avLst/>
          </a:prstGeo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3600" b="1" i="0" kern="1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Franklin Gothic Medium" pitchFamily="-107" charset="0"/>
                <a:ea typeface="+mj-ea"/>
                <a:cs typeface="+mj-cs"/>
              </a:defRPr>
            </a:lvl1pPr>
            <a:lvl2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6pPr>
            <a:lvl7pPr marL="9144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7pPr>
            <a:lvl8pPr marL="13716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8pPr>
            <a:lvl9pPr marL="18288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9pPr>
          </a:lstStyle>
          <a:p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An Introduction to VLF – Very Long Fiber Composites in High Temperature Materials</a:t>
            </a:r>
          </a:p>
        </p:txBody>
      </p:sp>
    </p:spTree>
    <p:extLst>
      <p:ext uri="{BB962C8B-B14F-4D97-AF65-F5344CB8AC3E}">
        <p14:creationId xmlns:p14="http://schemas.microsoft.com/office/powerpoint/2010/main" val="28414361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2209800" y="1905000"/>
          <a:ext cx="4495800" cy="39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Photo Editor Photo" r:id="rId4" imgW="3247619" imgH="2857899" progId="MSPhotoEd.3">
                  <p:embed/>
                </p:oleObj>
              </mc:Choice>
              <mc:Fallback>
                <p:oleObj name="Photo Editor Photo" r:id="rId4" imgW="3247619" imgH="2857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4495800" cy="395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0217" name="Rectangle 9"/>
          <p:cNvSpPr>
            <a:spLocks noGrp="1" noChangeArrowheads="1"/>
          </p:cNvSpPr>
          <p:nvPr>
            <p:ph type="title"/>
          </p:nvPr>
        </p:nvSpPr>
        <p:spPr>
          <a:xfrm>
            <a:off x="412750" y="304800"/>
            <a:ext cx="8502650" cy="1143000"/>
          </a:xfrm>
          <a:noFill/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chemeClr val="tx1"/>
                </a:solidFill>
              </a:rPr>
              <a:t>Typical Long Fiber Pellets</a:t>
            </a:r>
          </a:p>
        </p:txBody>
      </p:sp>
    </p:spTree>
    <p:extLst>
      <p:ext uri="{BB962C8B-B14F-4D97-AF65-F5344CB8AC3E}">
        <p14:creationId xmlns:p14="http://schemas.microsoft.com/office/powerpoint/2010/main" val="935708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304800"/>
            <a:ext cx="8502650" cy="1143000"/>
          </a:xfrm>
          <a:noFill/>
          <a:ln/>
        </p:spPr>
        <p:txBody>
          <a:bodyPr/>
          <a:lstStyle/>
          <a:p>
            <a:pPr algn="l"/>
            <a:r>
              <a:rPr lang="en-US" sz="3600" b="1" dirty="0">
                <a:solidFill>
                  <a:srgbClr val="000000"/>
                </a:solidFill>
              </a:rPr>
              <a:t>Short Fiber &amp; VERY LONG FIBER</a:t>
            </a:r>
          </a:p>
        </p:txBody>
      </p:sp>
      <p:grpSp>
        <p:nvGrpSpPr>
          <p:cNvPr id="477196" name="Group 12"/>
          <p:cNvGrpSpPr>
            <a:grpSpLocks/>
          </p:cNvGrpSpPr>
          <p:nvPr/>
        </p:nvGrpSpPr>
        <p:grpSpPr bwMode="auto">
          <a:xfrm>
            <a:off x="2057400" y="1828800"/>
            <a:ext cx="6705600" cy="3055938"/>
            <a:chOff x="1008" y="1104"/>
            <a:chExt cx="4224" cy="1925"/>
          </a:xfrm>
        </p:grpSpPr>
        <p:pic>
          <p:nvPicPr>
            <p:cNvPr id="4771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" y="2083"/>
              <a:ext cx="939" cy="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718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1104"/>
              <a:ext cx="1920" cy="1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7190" name="Line 6"/>
            <p:cNvSpPr>
              <a:spLocks noChangeShapeType="1"/>
            </p:cNvSpPr>
            <p:nvPr/>
          </p:nvSpPr>
          <p:spPr bwMode="auto">
            <a:xfrm>
              <a:off x="1008" y="3029"/>
              <a:ext cx="2976" cy="0"/>
            </a:xfrm>
            <a:prstGeom prst="line">
              <a:avLst/>
            </a:prstGeom>
            <a:noFill/>
            <a:ln w="12700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191" name="Line 7"/>
            <p:cNvSpPr>
              <a:spLocks noChangeShapeType="1"/>
            </p:cNvSpPr>
            <p:nvPr/>
          </p:nvSpPr>
          <p:spPr bwMode="auto">
            <a:xfrm flipV="1">
              <a:off x="2592" y="1109"/>
              <a:ext cx="1824" cy="1920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192" name="Line 8"/>
            <p:cNvSpPr>
              <a:spLocks noChangeShapeType="1"/>
            </p:cNvSpPr>
            <p:nvPr/>
          </p:nvSpPr>
          <p:spPr bwMode="auto">
            <a:xfrm flipV="1">
              <a:off x="2016" y="2453"/>
              <a:ext cx="528" cy="576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193" name="Text Box 9"/>
            <p:cNvSpPr txBox="1">
              <a:spLocks noChangeArrowheads="1"/>
            </p:cNvSpPr>
            <p:nvPr/>
          </p:nvSpPr>
          <p:spPr bwMode="auto">
            <a:xfrm rot="-24493301">
              <a:off x="1908" y="2525"/>
              <a:ext cx="53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100"/>
                <a:t>3 mm</a:t>
              </a:r>
            </a:p>
          </p:txBody>
        </p:sp>
        <p:sp>
          <p:nvSpPr>
            <p:cNvPr id="477194" name="Text Box 10"/>
            <p:cNvSpPr txBox="1">
              <a:spLocks noChangeArrowheads="1"/>
            </p:cNvSpPr>
            <p:nvPr/>
          </p:nvSpPr>
          <p:spPr bwMode="auto">
            <a:xfrm rot="-46006787">
              <a:off x="2987" y="1921"/>
              <a:ext cx="629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100"/>
                <a:t>12 mm</a:t>
              </a:r>
            </a:p>
          </p:txBody>
        </p:sp>
      </p:grpSp>
      <p:sp>
        <p:nvSpPr>
          <p:cNvPr id="477195" name="Text Box 11"/>
          <p:cNvSpPr txBox="1">
            <a:spLocks noChangeArrowheads="1"/>
          </p:cNvSpPr>
          <p:nvPr/>
        </p:nvSpPr>
        <p:spPr bwMode="auto">
          <a:xfrm>
            <a:off x="304800" y="5653088"/>
            <a:ext cx="663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Fibers:	  ~2 mm			12 mm</a:t>
            </a:r>
          </a:p>
        </p:txBody>
      </p:sp>
    </p:spTree>
    <p:extLst>
      <p:ext uri="{BB962C8B-B14F-4D97-AF65-F5344CB8AC3E}">
        <p14:creationId xmlns:p14="http://schemas.microsoft.com/office/powerpoint/2010/main" val="4123688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499" name="Picture 3" descr="Seat Adjustment Knob, RTP, VL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26050"/>
            <a:ext cx="7924800" cy="550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2500" name="Text Box 4"/>
          <p:cNvSpPr txBox="1">
            <a:spLocks noChangeArrowheads="1"/>
          </p:cNvSpPr>
          <p:nvPr/>
        </p:nvSpPr>
        <p:spPr bwMode="auto">
          <a:xfrm>
            <a:off x="-76200" y="2209800"/>
            <a:ext cx="4432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PA 66 + 60% VLF</a:t>
            </a:r>
          </a:p>
          <a:p>
            <a:pPr algn="ctr"/>
            <a:r>
              <a:rPr lang="en-US" sz="2000" b="1" dirty="0"/>
              <a:t>Seat Belt Tensioner Housings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2390775" y="0"/>
            <a:ext cx="6524625" cy="819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2"/>
                </a:solidFill>
                <a:effectLst>
                  <a:outerShdw blurRad="50800" dist="25400" dir="270000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6pPr>
            <a:lvl7pPr marL="9144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7pPr>
            <a:lvl8pPr marL="13716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8pPr>
            <a:lvl9pPr marL="18288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9pPr>
          </a:lstStyle>
          <a:p>
            <a:r>
              <a:rPr lang="en-US" dirty="0" smtClean="0"/>
              <a:t>The Structural Skeleton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1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03" name="Group 3"/>
          <p:cNvGrpSpPr>
            <a:grpSpLocks/>
          </p:cNvGrpSpPr>
          <p:nvPr/>
        </p:nvGrpSpPr>
        <p:grpSpPr bwMode="auto">
          <a:xfrm>
            <a:off x="327025" y="3581400"/>
            <a:ext cx="8512175" cy="3086100"/>
            <a:chOff x="288" y="984"/>
            <a:chExt cx="4896" cy="2520"/>
          </a:xfrm>
        </p:grpSpPr>
        <p:grpSp>
          <p:nvGrpSpPr>
            <p:cNvPr id="358404" name="Group 4"/>
            <p:cNvGrpSpPr>
              <a:grpSpLocks/>
            </p:cNvGrpSpPr>
            <p:nvPr/>
          </p:nvGrpSpPr>
          <p:grpSpPr bwMode="auto">
            <a:xfrm>
              <a:off x="1263" y="984"/>
              <a:ext cx="2342" cy="2520"/>
              <a:chOff x="1273" y="1008"/>
              <a:chExt cx="2349" cy="1711"/>
            </a:xfrm>
          </p:grpSpPr>
          <p:sp>
            <p:nvSpPr>
              <p:cNvPr id="358405" name="Rectangle 5"/>
              <p:cNvSpPr>
                <a:spLocks noChangeArrowheads="1"/>
              </p:cNvSpPr>
              <p:nvPr/>
            </p:nvSpPr>
            <p:spPr bwMode="auto">
              <a:xfrm>
                <a:off x="1273" y="1008"/>
                <a:ext cx="2349" cy="254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b="1">
                    <a:solidFill>
                      <a:schemeClr val="bg1"/>
                    </a:solidFill>
                  </a:rPr>
                  <a:t>Additives</a:t>
                </a:r>
              </a:p>
            </p:txBody>
          </p:sp>
          <p:sp>
            <p:nvSpPr>
              <p:cNvPr id="358406" name="Rectangle 6"/>
              <p:cNvSpPr>
                <a:spLocks noChangeArrowheads="1"/>
              </p:cNvSpPr>
              <p:nvPr/>
            </p:nvSpPr>
            <p:spPr bwMode="auto">
              <a:xfrm>
                <a:off x="1273" y="1296"/>
                <a:ext cx="2349" cy="1423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Your color – Your way</a:t>
                </a:r>
                <a:r>
                  <a:rPr lang="en-US" b="1" dirty="0">
                    <a:solidFill>
                      <a:schemeClr val="bg1"/>
                    </a:solidFill>
                    <a:cs typeface="Arial" charset="0"/>
                  </a:rPr>
                  <a:t>™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cs typeface="Arial" charset="0"/>
                  </a:rPr>
                  <a:t>Flame retardants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cs typeface="Arial" charset="0"/>
                  </a:rPr>
                  <a:t>Wear &amp; lubricity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cs typeface="Arial" charset="0"/>
                  </a:rPr>
                  <a:t>Heat stabilizers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cs typeface="Arial" charset="0"/>
                  </a:rPr>
                  <a:t>Nano particles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cs typeface="Arial" charset="0"/>
                  </a:rPr>
                  <a:t>UV resistance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cs typeface="Arial" charset="0"/>
                  </a:rPr>
                  <a:t>Conductivity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  <a:cs typeface="Arial" charset="0"/>
                  </a:rPr>
                  <a:t>Anti-stat</a:t>
                </a:r>
              </a:p>
              <a:p>
                <a:endParaRPr lang="en-US" b="1" dirty="0">
                  <a:solidFill>
                    <a:schemeClr val="bg1"/>
                  </a:solidFill>
                  <a:cs typeface="Arial" charset="0"/>
                </a:endParaRPr>
              </a:p>
              <a:p>
                <a:endParaRPr lang="en-US" b="1" dirty="0">
                  <a:solidFill>
                    <a:schemeClr val="bg1"/>
                  </a:solidFill>
                  <a:cs typeface="Arial" charset="0"/>
                </a:endParaRPr>
              </a:p>
            </p:txBody>
          </p:sp>
        </p:grpSp>
        <p:grpSp>
          <p:nvGrpSpPr>
            <p:cNvPr id="358407" name="Group 7"/>
            <p:cNvGrpSpPr>
              <a:grpSpLocks/>
            </p:cNvGrpSpPr>
            <p:nvPr/>
          </p:nvGrpSpPr>
          <p:grpSpPr bwMode="auto">
            <a:xfrm>
              <a:off x="288" y="984"/>
              <a:ext cx="921" cy="2520"/>
              <a:chOff x="144" y="1008"/>
              <a:chExt cx="1056" cy="1711"/>
            </a:xfrm>
          </p:grpSpPr>
          <p:sp>
            <p:nvSpPr>
              <p:cNvPr id="358408" name="Rectangle 8"/>
              <p:cNvSpPr>
                <a:spLocks noChangeArrowheads="1"/>
              </p:cNvSpPr>
              <p:nvPr/>
            </p:nvSpPr>
            <p:spPr bwMode="auto">
              <a:xfrm>
                <a:off x="144" y="1008"/>
                <a:ext cx="1056" cy="25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Polymers</a:t>
                </a:r>
              </a:p>
            </p:txBody>
          </p:sp>
          <p:sp>
            <p:nvSpPr>
              <p:cNvPr id="358409" name="Rectangle 9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1056" cy="1423"/>
              </a:xfrm>
              <a:prstGeom prst="rect">
                <a:avLst/>
              </a:prstGeom>
              <a:solidFill>
                <a:srgbClr val="19623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r>
                  <a:rPr lang="en-US" b="1">
                    <a:solidFill>
                      <a:schemeClr val="bg1"/>
                    </a:solidFill>
                  </a:rPr>
                  <a:t>PEEK</a:t>
                </a:r>
              </a:p>
              <a:p>
                <a:r>
                  <a:rPr lang="en-US" b="1">
                    <a:solidFill>
                      <a:schemeClr val="bg1"/>
                    </a:solidFill>
                  </a:rPr>
                  <a:t>PPS</a:t>
                </a:r>
              </a:p>
              <a:p>
                <a:r>
                  <a:rPr lang="en-US" b="1">
                    <a:solidFill>
                      <a:schemeClr val="bg1"/>
                    </a:solidFill>
                  </a:rPr>
                  <a:t>PBT</a:t>
                </a:r>
              </a:p>
              <a:p>
                <a:r>
                  <a:rPr lang="en-US" b="1">
                    <a:solidFill>
                      <a:schemeClr val="bg1"/>
                    </a:solidFill>
                  </a:rPr>
                  <a:t>TPU</a:t>
                </a:r>
              </a:p>
              <a:p>
                <a:r>
                  <a:rPr lang="en-US" b="1">
                    <a:solidFill>
                      <a:schemeClr val="bg1"/>
                    </a:solidFill>
                  </a:rPr>
                  <a:t>PP</a:t>
                </a:r>
              </a:p>
              <a:p>
                <a:r>
                  <a:rPr lang="en-US" b="1">
                    <a:solidFill>
                      <a:schemeClr val="bg1"/>
                    </a:solidFill>
                  </a:rPr>
                  <a:t>PA</a:t>
                </a:r>
              </a:p>
            </p:txBody>
          </p:sp>
        </p:grpSp>
        <p:sp>
          <p:nvSpPr>
            <p:cNvPr id="358410" name="Rectangle 10"/>
            <p:cNvSpPr>
              <a:spLocks noChangeArrowheads="1"/>
            </p:cNvSpPr>
            <p:nvPr/>
          </p:nvSpPr>
          <p:spPr bwMode="auto">
            <a:xfrm>
              <a:off x="3657" y="984"/>
              <a:ext cx="1527" cy="37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bg1"/>
                  </a:solidFill>
                </a:rPr>
                <a:t>“Long Cut” technology</a:t>
              </a:r>
            </a:p>
          </p:txBody>
        </p:sp>
        <p:pic>
          <p:nvPicPr>
            <p:cNvPr id="358411" name="Picture 11" descr="VLF long cut additives,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6" y="1404"/>
              <a:ext cx="1518" cy="2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8413" name="Rectangle 13"/>
          <p:cNvSpPr>
            <a:spLocks noChangeArrowheads="1"/>
          </p:cNvSpPr>
          <p:nvPr/>
        </p:nvSpPr>
        <p:spPr bwMode="auto">
          <a:xfrm>
            <a:off x="5638800" y="12192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2400" b="1" dirty="0"/>
              <a:t>  Glass</a:t>
            </a:r>
            <a:endParaRPr lang="en-US" sz="1600" b="1" dirty="0"/>
          </a:p>
        </p:txBody>
      </p:sp>
      <p:pic>
        <p:nvPicPr>
          <p:cNvPr id="358414" name="Picture 14" descr="gla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2162175" cy="1741487"/>
          </a:xfrm>
          <a:prstGeom prst="rect">
            <a:avLst/>
          </a:prstGeom>
          <a:noFill/>
          <a:ln w="12700">
            <a:solidFill>
              <a:srgbClr val="D9D9D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16" name="Rectangle 16"/>
          <p:cNvSpPr>
            <a:spLocks noChangeArrowheads="1"/>
          </p:cNvSpPr>
          <p:nvPr/>
        </p:nvSpPr>
        <p:spPr bwMode="auto">
          <a:xfrm>
            <a:off x="3429000" y="1219200"/>
            <a:ext cx="2133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2400" b="1" dirty="0"/>
              <a:t>Carbon</a:t>
            </a:r>
            <a:endParaRPr lang="en-US" sz="1600" b="1" dirty="0"/>
          </a:p>
        </p:txBody>
      </p:sp>
      <p:pic>
        <p:nvPicPr>
          <p:cNvPr id="358417" name="Picture 17" descr="carb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8" y="1751013"/>
            <a:ext cx="2162175" cy="1741487"/>
          </a:xfrm>
          <a:prstGeom prst="rect">
            <a:avLst/>
          </a:prstGeom>
          <a:noFill/>
          <a:ln w="12700">
            <a:solidFill>
              <a:srgbClr val="D9D9D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19" name="Rectangle 19"/>
          <p:cNvSpPr>
            <a:spLocks noChangeArrowheads="1"/>
          </p:cNvSpPr>
          <p:nvPr/>
        </p:nvSpPr>
        <p:spPr bwMode="auto">
          <a:xfrm>
            <a:off x="1246188" y="1219200"/>
            <a:ext cx="216058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2400" b="1" dirty="0"/>
              <a:t>     Steel</a:t>
            </a:r>
            <a:endParaRPr lang="en-US" sz="1600" b="1" dirty="0"/>
          </a:p>
        </p:txBody>
      </p:sp>
      <p:pic>
        <p:nvPicPr>
          <p:cNvPr id="358420" name="Picture 20" descr="VLF Ste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1013"/>
            <a:ext cx="2160588" cy="1741488"/>
          </a:xfrm>
          <a:prstGeom prst="rect">
            <a:avLst/>
          </a:prstGeom>
          <a:noFill/>
          <a:ln w="12700">
            <a:solidFill>
              <a:srgbClr val="D9D9D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4"/>
          <p:cNvSpPr txBox="1">
            <a:spLocks/>
          </p:cNvSpPr>
          <p:nvPr/>
        </p:nvSpPr>
        <p:spPr>
          <a:xfrm>
            <a:off x="2390775" y="0"/>
            <a:ext cx="6524625" cy="819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sz="3600" b="1" i="1" kern="1200">
                <a:solidFill>
                  <a:schemeClr val="tx2"/>
                </a:solidFill>
                <a:effectLst>
                  <a:outerShdw blurRad="50800" dist="25400" dir="270000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r" defTabSz="457200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6pPr>
            <a:lvl7pPr marL="9144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7pPr>
            <a:lvl8pPr marL="13716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8pPr>
            <a:lvl9pPr marL="18288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2"/>
                </a:solidFill>
                <a:latin typeface="Franklin Gothic Medium" pitchFamily="-107" charset="0"/>
                <a:ea typeface="ＭＳ Ｐゴシック" pitchFamily="-107" charset="-128"/>
              </a:defRPr>
            </a:lvl9pPr>
          </a:lstStyle>
          <a:p>
            <a:r>
              <a:rPr lang="en-US" dirty="0" err="1" smtClean="0"/>
              <a:t>Masterbatch</a:t>
            </a:r>
            <a:r>
              <a:rPr lang="en-US" dirty="0" smtClean="0"/>
              <a:t> VLF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6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866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867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57200" y="13716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PEI 40%GF Relative Properties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PPS 50%GF Relative Properties</a:t>
            </a:r>
          </a:p>
        </p:txBody>
      </p:sp>
      <p:sp>
        <p:nvSpPr>
          <p:cNvPr id="37890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891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892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449223"/>
              </p:ext>
            </p:extLst>
          </p:nvPr>
        </p:nvGraphicFramePr>
        <p:xfrm>
          <a:off x="457200" y="1447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PPA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50%GF Relative Properties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113231"/>
              </p:ext>
            </p:extLst>
          </p:nvPr>
        </p:nvGraphicFramePr>
        <p:xfrm>
          <a:off x="609600" y="1295400"/>
          <a:ext cx="7924799" cy="525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040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PPA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50%GF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Actual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Properties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193106"/>
              </p:ext>
            </p:extLst>
          </p:nvPr>
        </p:nvGraphicFramePr>
        <p:xfrm>
          <a:off x="304800" y="1600199"/>
          <a:ext cx="8545517" cy="3585565"/>
        </p:xfrm>
        <a:graphic>
          <a:graphicData uri="http://schemas.openxmlformats.org/drawingml/2006/table">
            <a:tbl>
              <a:tblPr bandCol="1">
                <a:tableStyleId>{C083E6E3-FA7D-4D7B-A595-EF9225AFEA82}</a:tableStyleId>
              </a:tblPr>
              <a:tblGrid>
                <a:gridCol w="1751921"/>
                <a:gridCol w="2099132"/>
                <a:gridCol w="1173616"/>
                <a:gridCol w="1173616"/>
                <a:gridCol w="1173616"/>
                <a:gridCol w="1173616"/>
              </a:tblGrid>
              <a:tr h="670305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PPA 50% GF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Competitive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VLF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84009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50% VLF GF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RTP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4009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50% GF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u="none" strike="noStrike" dirty="0" smtClean="0">
                        <a:effectLst/>
                        <a:latin typeface="Franklin Gothic Book"/>
                        <a:cs typeface="Franklin Gothic Book"/>
                      </a:endParaRP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RTP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4009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UP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50% UP GF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Units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569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Tensile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Strength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270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Franklin Gothic Book"/>
                          <a:cs typeface="Franklin Gothic Book"/>
                        </a:rPr>
                        <a:t>275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250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285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569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Tensile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Modulus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17000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18000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Franklin Gothic Book"/>
                          <a:cs typeface="Franklin Gothic Book"/>
                        </a:rPr>
                        <a:t>18000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20000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569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Flex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Strength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390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400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370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440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569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Flex 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Modulus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Franklin Gothic Book"/>
                          <a:cs typeface="Franklin Gothic Book"/>
                        </a:rPr>
                        <a:t>17000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18000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17000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18500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MPa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  <a:tr h="569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Notched </a:t>
                      </a:r>
                      <a:r>
                        <a:rPr lang="en-US" sz="1600" b="1" u="none" strike="noStrike" dirty="0" err="1">
                          <a:effectLst/>
                          <a:latin typeface="Franklin Gothic Book"/>
                          <a:cs typeface="Franklin Gothic Book"/>
                        </a:rPr>
                        <a:t>Izod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  </a:t>
                      </a:r>
                      <a:b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</a:br>
                      <a:r>
                        <a:rPr lang="en-US" sz="1600" b="1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 Impact</a:t>
                      </a:r>
                      <a:r>
                        <a:rPr lang="en-US" sz="1600" b="1" u="none" strike="noStrike" dirty="0">
                          <a:effectLst/>
                          <a:latin typeface="Franklin Gothic Book"/>
                          <a:cs typeface="Franklin Gothic Book"/>
                        </a:rPr>
                        <a:t>,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Franklin Gothic Book"/>
                          <a:cs typeface="Franklin Gothic Book"/>
                        </a:rPr>
                        <a:t>10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KJ/m²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5334000"/>
            <a:ext cx="415158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Franklin Gothic Book"/>
                <a:cs typeface="Franklin Gothic Book"/>
              </a:rPr>
              <a:t>Note: Properties tested using ISO test methods</a:t>
            </a:r>
            <a:endParaRPr lang="en-US" sz="1400" dirty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60217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Ultra Performance Structural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altLang="en-US" sz="2800" dirty="0" smtClean="0"/>
              <a:t>Dictionary: "Ultra” - Very or extreme. (descriptive)</a:t>
            </a:r>
          </a:p>
        </p:txBody>
      </p:sp>
      <p:sp>
        <p:nvSpPr>
          <p:cNvPr id="7" name="Freeform 6"/>
          <p:cNvSpPr/>
          <p:nvPr/>
        </p:nvSpPr>
        <p:spPr>
          <a:xfrm>
            <a:off x="6362700" y="4252913"/>
            <a:ext cx="874713" cy="555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916"/>
                </a:moveTo>
                <a:lnTo>
                  <a:pt x="874609" y="28916"/>
                </a:lnTo>
              </a:path>
            </a:pathLst>
          </a:custGeom>
          <a:noFill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237288" y="2166938"/>
            <a:ext cx="1763712" cy="1244600"/>
            <a:chOff x="6062138" y="2166897"/>
            <a:chExt cx="1764415" cy="1244855"/>
          </a:xfrm>
        </p:grpSpPr>
        <p:sp>
          <p:nvSpPr>
            <p:cNvPr id="8" name="Freeform 7"/>
            <p:cNvSpPr/>
            <p:nvPr/>
          </p:nvSpPr>
          <p:spPr>
            <a:xfrm rot="19103927">
              <a:off x="6062138" y="3356178"/>
              <a:ext cx="797243" cy="5557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916"/>
                  </a:moveTo>
                  <a:lnTo>
                    <a:pt x="797584" y="28916"/>
                  </a:lnTo>
                </a:path>
              </a:pathLst>
            </a:custGeom>
            <a:no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605279" y="2166897"/>
              <a:ext cx="1221274" cy="1160700"/>
            </a:xfrm>
            <a:custGeom>
              <a:avLst/>
              <a:gdLst>
                <a:gd name="connsiteX0" fmla="*/ 0 w 1221446"/>
                <a:gd name="connsiteY0" fmla="*/ 610723 h 1221446"/>
                <a:gd name="connsiteX1" fmla="*/ 610723 w 1221446"/>
                <a:gd name="connsiteY1" fmla="*/ 0 h 1221446"/>
                <a:gd name="connsiteX2" fmla="*/ 1221446 w 1221446"/>
                <a:gd name="connsiteY2" fmla="*/ 610723 h 1221446"/>
                <a:gd name="connsiteX3" fmla="*/ 610723 w 1221446"/>
                <a:gd name="connsiteY3" fmla="*/ 1221446 h 1221446"/>
                <a:gd name="connsiteX4" fmla="*/ 0 w 1221446"/>
                <a:gd name="connsiteY4" fmla="*/ 610723 h 1221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446" h="1221446">
                  <a:moveTo>
                    <a:pt x="0" y="610723"/>
                  </a:moveTo>
                  <a:cubicBezTo>
                    <a:pt x="0" y="273430"/>
                    <a:pt x="273430" y="0"/>
                    <a:pt x="610723" y="0"/>
                  </a:cubicBezTo>
                  <a:cubicBezTo>
                    <a:pt x="948016" y="0"/>
                    <a:pt x="1221446" y="273430"/>
                    <a:pt x="1221446" y="610723"/>
                  </a:cubicBezTo>
                  <a:cubicBezTo>
                    <a:pt x="1221446" y="948016"/>
                    <a:pt x="948016" y="1221446"/>
                    <a:pt x="610723" y="1221446"/>
                  </a:cubicBezTo>
                  <a:cubicBezTo>
                    <a:pt x="273430" y="1221446"/>
                    <a:pt x="0" y="948016"/>
                    <a:pt x="0" y="610723"/>
                  </a:cubicBez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87767" tIns="187767" rIns="187767" bIns="187767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Short Glass Fiber</a:t>
              </a:r>
            </a:p>
          </p:txBody>
        </p:sp>
      </p:grpSp>
      <p:sp>
        <p:nvSpPr>
          <p:cNvPr id="11" name="Freeform 10"/>
          <p:cNvSpPr/>
          <p:nvPr/>
        </p:nvSpPr>
        <p:spPr>
          <a:xfrm>
            <a:off x="7237413" y="3700463"/>
            <a:ext cx="1220787" cy="1160462"/>
          </a:xfrm>
          <a:custGeom>
            <a:avLst/>
            <a:gdLst>
              <a:gd name="connsiteX0" fmla="*/ 0 w 1221446"/>
              <a:gd name="connsiteY0" fmla="*/ 610723 h 1221446"/>
              <a:gd name="connsiteX1" fmla="*/ 610723 w 1221446"/>
              <a:gd name="connsiteY1" fmla="*/ 0 h 1221446"/>
              <a:gd name="connsiteX2" fmla="*/ 1221446 w 1221446"/>
              <a:gd name="connsiteY2" fmla="*/ 610723 h 1221446"/>
              <a:gd name="connsiteX3" fmla="*/ 610723 w 1221446"/>
              <a:gd name="connsiteY3" fmla="*/ 1221446 h 1221446"/>
              <a:gd name="connsiteX4" fmla="*/ 0 w 1221446"/>
              <a:gd name="connsiteY4" fmla="*/ 610723 h 122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446" h="1221446">
                <a:moveTo>
                  <a:pt x="0" y="610723"/>
                </a:moveTo>
                <a:cubicBezTo>
                  <a:pt x="0" y="273430"/>
                  <a:pt x="273430" y="0"/>
                  <a:pt x="610723" y="0"/>
                </a:cubicBezTo>
                <a:cubicBezTo>
                  <a:pt x="948016" y="0"/>
                  <a:pt x="1221446" y="273430"/>
                  <a:pt x="1221446" y="610723"/>
                </a:cubicBezTo>
                <a:cubicBezTo>
                  <a:pt x="1221446" y="948016"/>
                  <a:pt x="948016" y="1221446"/>
                  <a:pt x="610723" y="1221446"/>
                </a:cubicBezTo>
                <a:cubicBezTo>
                  <a:pt x="273430" y="1221446"/>
                  <a:pt x="0" y="948016"/>
                  <a:pt x="0" y="610723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87767" tIns="187767" rIns="187767" bIns="187767" spcCol="1270" anchor="ctr"/>
          <a:lstStyle/>
          <a:p>
            <a:pPr algn="ct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Short Carbon Fiber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072190" y="5143500"/>
            <a:ext cx="1928812" cy="1292225"/>
            <a:chOff x="6072038" y="5143388"/>
            <a:chExt cx="1928163" cy="1291936"/>
          </a:xfrm>
        </p:grpSpPr>
        <p:sp>
          <p:nvSpPr>
            <p:cNvPr id="6" name="Freeform 5"/>
            <p:cNvSpPr/>
            <p:nvPr/>
          </p:nvSpPr>
          <p:spPr>
            <a:xfrm rot="2563428">
              <a:off x="6072038" y="5143388"/>
              <a:ext cx="683982" cy="555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916"/>
                  </a:moveTo>
                  <a:lnTo>
                    <a:pt x="683448" y="28916"/>
                  </a:lnTo>
                </a:path>
              </a:pathLst>
            </a:custGeom>
            <a:no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90954" y="5191002"/>
              <a:ext cx="1309247" cy="1244322"/>
            </a:xfrm>
            <a:custGeom>
              <a:avLst/>
              <a:gdLst>
                <a:gd name="connsiteX0" fmla="*/ 0 w 1309142"/>
                <a:gd name="connsiteY0" fmla="*/ 654571 h 1309142"/>
                <a:gd name="connsiteX1" fmla="*/ 654571 w 1309142"/>
                <a:gd name="connsiteY1" fmla="*/ 0 h 1309142"/>
                <a:gd name="connsiteX2" fmla="*/ 1309142 w 1309142"/>
                <a:gd name="connsiteY2" fmla="*/ 654571 h 1309142"/>
                <a:gd name="connsiteX3" fmla="*/ 654571 w 1309142"/>
                <a:gd name="connsiteY3" fmla="*/ 1309142 h 1309142"/>
                <a:gd name="connsiteX4" fmla="*/ 0 w 1309142"/>
                <a:gd name="connsiteY4" fmla="*/ 654571 h 130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9142" h="1309142">
                  <a:moveTo>
                    <a:pt x="0" y="654571"/>
                  </a:moveTo>
                  <a:cubicBezTo>
                    <a:pt x="0" y="293061"/>
                    <a:pt x="293061" y="0"/>
                    <a:pt x="654571" y="0"/>
                  </a:cubicBezTo>
                  <a:cubicBezTo>
                    <a:pt x="1016081" y="0"/>
                    <a:pt x="1309142" y="293061"/>
                    <a:pt x="1309142" y="654571"/>
                  </a:cubicBezTo>
                  <a:cubicBezTo>
                    <a:pt x="1309142" y="1016081"/>
                    <a:pt x="1016081" y="1309142"/>
                    <a:pt x="654571" y="1309142"/>
                  </a:cubicBezTo>
                  <a:cubicBezTo>
                    <a:pt x="293061" y="1309142"/>
                    <a:pt x="0" y="1016081"/>
                    <a:pt x="0" y="654571"/>
                  </a:cubicBez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0609" tIns="200609" rIns="200609" bIns="200609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Very Long Glass Fiber (VLF)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508500" y="3243263"/>
            <a:ext cx="2181225" cy="2073275"/>
            <a:chOff x="4308102" y="3243495"/>
            <a:chExt cx="2181903" cy="2073560"/>
          </a:xfrm>
        </p:grpSpPr>
        <p:sp>
          <p:nvSpPr>
            <p:cNvPr id="9" name="Oval 8"/>
            <p:cNvSpPr/>
            <p:nvPr/>
          </p:nvSpPr>
          <p:spPr>
            <a:xfrm>
              <a:off x="4308102" y="3243495"/>
              <a:ext cx="2181903" cy="20735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TextBox 4"/>
            <p:cNvSpPr txBox="1"/>
            <p:nvPr/>
          </p:nvSpPr>
          <p:spPr>
            <a:xfrm>
              <a:off x="4879780" y="3495942"/>
              <a:ext cx="1038548" cy="15686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  <a:ea typeface="+mn-ea"/>
                </a:rPr>
                <a:t>PEEK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  <a:ea typeface="+mn-ea"/>
                </a:rPr>
                <a:t>PPA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  <a:ea typeface="+mn-ea"/>
                </a:rPr>
                <a:t>PPS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  <a:ea typeface="+mn-ea"/>
                </a:rPr>
                <a:t>PEI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200" y="3208338"/>
            <a:ext cx="3813175" cy="2108200"/>
            <a:chOff x="256479" y="3208531"/>
            <a:chExt cx="3813716" cy="2108524"/>
          </a:xfrm>
        </p:grpSpPr>
        <p:sp>
          <p:nvSpPr>
            <p:cNvPr id="4" name="Notched Right Arrow 3"/>
            <p:cNvSpPr>
              <a:spLocks noChangeArrowheads="1"/>
            </p:cNvSpPr>
            <p:nvPr/>
          </p:nvSpPr>
          <p:spPr bwMode="auto">
            <a:xfrm>
              <a:off x="256479" y="3208531"/>
              <a:ext cx="3813716" cy="2108524"/>
            </a:xfrm>
            <a:prstGeom prst="notchedRightArrow">
              <a:avLst>
                <a:gd name="adj1" fmla="val 50000"/>
                <a:gd name="adj2" fmla="val 49999"/>
              </a:avLst>
            </a:prstGeom>
            <a:solidFill>
              <a:schemeClr val="tx2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j-lt"/>
                <a:ea typeface="+mn-ea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86806" y="3899199"/>
              <a:ext cx="2618158" cy="7081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latin typeface="+mj-lt"/>
                  <a:ea typeface="+mn-ea"/>
                </a:rPr>
                <a:t>Ultra Performance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latin typeface="+mj-lt"/>
                  <a:ea typeface="+mn-ea"/>
                </a:rPr>
                <a:t>Structural Compounds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060575"/>
            <a:ext cx="7772400" cy="1949450"/>
          </a:xfrm>
        </p:spPr>
        <p:txBody>
          <a:bodyPr/>
          <a:lstStyle/>
          <a:p>
            <a:r>
              <a:rPr lang="en-US" alt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Questions?</a:t>
            </a:r>
          </a:p>
        </p:txBody>
      </p:sp>
      <p:sp>
        <p:nvSpPr>
          <p:cNvPr id="6" name="Rectangle 3"/>
          <p:cNvSpPr>
            <a:spLocks noGrp="1"/>
          </p:cNvSpPr>
          <p:nvPr>
            <p:ph type="subTitle" idx="1"/>
          </p:nvPr>
        </p:nvSpPr>
        <p:spPr>
          <a:xfrm>
            <a:off x="1371600" y="4249738"/>
            <a:ext cx="6400800" cy="1681162"/>
          </a:xfrm>
        </p:spPr>
        <p:txBody>
          <a:bodyPr/>
          <a:lstStyle/>
          <a:p>
            <a:pPr eaLnBrk="0" hangingPunc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Matt Torosian</a:t>
            </a:r>
          </a:p>
          <a:p>
            <a:pPr eaLnBrk="0" hangingPunc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mtorosian@rtpcompany.com</a:t>
            </a:r>
          </a:p>
          <a:p>
            <a:pPr eaLnBrk="0" hangingPunc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+1 317-663-4364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buFont typeface="Arial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Ultra Performance Structural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Font typeface="Arial" pitchFamily="34" charset="0"/>
              <a:buNone/>
            </a:pPr>
            <a:r>
              <a:rPr lang="en-US" altLang="en-US" dirty="0" smtClean="0"/>
              <a:t>Built upon RTP Company’s current standard product portfolio of industry-leading reinforced compounds by</a:t>
            </a:r>
          </a:p>
          <a:p>
            <a:pPr marL="0" indent="0">
              <a:spcBef>
                <a:spcPts val="1800"/>
              </a:spcBef>
            </a:pPr>
            <a:r>
              <a:rPr lang="en-US" altLang="en-US" sz="2800" dirty="0" smtClean="0"/>
              <a:t>Optimizing reinforcement technology</a:t>
            </a:r>
          </a:p>
          <a:p>
            <a:pPr marL="0" indent="0">
              <a:spcBef>
                <a:spcPts val="1800"/>
              </a:spcBef>
            </a:pPr>
            <a:r>
              <a:rPr lang="en-US" altLang="en-US" sz="2800" dirty="0" smtClean="0"/>
              <a:t>Optimizing process technology</a:t>
            </a:r>
          </a:p>
          <a:p>
            <a:pPr marL="0" indent="0">
              <a:spcBef>
                <a:spcPts val="1800"/>
              </a:spcBef>
            </a:pPr>
            <a:r>
              <a:rPr lang="en-US" altLang="en-US" sz="2400" i="1" dirty="0" smtClean="0">
                <a:latin typeface="Franklin Gothic Book" pitchFamily="34" charset="0"/>
              </a:rPr>
              <a:t>Ultra Performance structural products are </a:t>
            </a:r>
            <a:r>
              <a:rPr lang="en-US" altLang="en-US" sz="2400" i="1" dirty="0" smtClean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</a:rPr>
              <a:t>in addition to </a:t>
            </a:r>
            <a:r>
              <a:rPr lang="en-US" altLang="en-US" sz="2400" i="1" dirty="0" smtClean="0">
                <a:latin typeface="Franklin Gothic Book" pitchFamily="34" charset="0"/>
              </a:rPr>
              <a:t>and </a:t>
            </a:r>
            <a:r>
              <a:rPr lang="en-US" altLang="en-US" sz="2400" i="1" dirty="0" smtClean="0">
                <a:solidFill>
                  <a:srgbClr val="19623B"/>
                </a:solidFill>
                <a:latin typeface="Franklin Gothic Book" pitchFamily="34" charset="0"/>
              </a:rPr>
              <a:t>do not replace </a:t>
            </a:r>
            <a:r>
              <a:rPr lang="en-US" altLang="en-US" sz="2400" i="1" dirty="0" smtClean="0">
                <a:latin typeface="Franklin Gothic Book" pitchFamily="34" charset="0"/>
              </a:rPr>
              <a:t>our current high temperature structural products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3"/>
          <p:cNvGrpSpPr>
            <a:grpSpLocks/>
          </p:cNvGrpSpPr>
          <p:nvPr/>
        </p:nvGrpSpPr>
        <p:grpSpPr bwMode="auto">
          <a:xfrm>
            <a:off x="6934200" y="4087813"/>
            <a:ext cx="1928813" cy="2600325"/>
            <a:chOff x="6457070" y="2813539"/>
            <a:chExt cx="2335238" cy="364353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457070" y="4220309"/>
              <a:ext cx="1069145" cy="2236762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702061" y="2813539"/>
              <a:ext cx="1090247" cy="3643532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 lvl="1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lt1"/>
                  </a:solidFill>
                  <a:latin typeface="+mn-lt"/>
                  <a:ea typeface="+mn-ea"/>
                </a:rPr>
                <a:t>     </a:t>
              </a:r>
            </a:p>
          </p:txBody>
        </p:sp>
        <p:cxnSp>
          <p:nvCxnSpPr>
            <p:cNvPr id="7" name="Straight Arrow Connector 6"/>
            <p:cNvCxnSpPr>
              <a:cxnSpLocks noChangeShapeType="1"/>
            </p:cNvCxnSpPr>
            <p:nvPr/>
          </p:nvCxnSpPr>
          <p:spPr bwMode="auto">
            <a:xfrm flipV="1">
              <a:off x="8247184" y="3559127"/>
              <a:ext cx="0" cy="2602523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Box 7"/>
            <p:cNvSpPr txBox="1"/>
            <p:nvPr/>
          </p:nvSpPr>
          <p:spPr>
            <a:xfrm>
              <a:off x="7821694" y="3035977"/>
              <a:ext cx="184513" cy="59168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13" y="0"/>
            <a:ext cx="7024687" cy="8191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Ultra Performance Highlights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791200"/>
          </a:xfrm>
        </p:spPr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US" altLang="en-US" sz="2000" dirty="0" smtClean="0"/>
              <a:t>10-30% higher strength and modulus in the RTP Company high temperature portfolio. </a:t>
            </a:r>
          </a:p>
          <a:p>
            <a:pPr lvl="1"/>
            <a:r>
              <a:rPr lang="en-US" altLang="en-US" sz="2000" dirty="0" smtClean="0">
                <a:latin typeface="Franklin Gothic Book" pitchFamily="34" charset="0"/>
              </a:rPr>
              <a:t>Greatest gains in CF compounds </a:t>
            </a:r>
          </a:p>
          <a:p>
            <a:pPr marL="457200" indent="-457200">
              <a:spcBef>
                <a:spcPts val="1200"/>
              </a:spcBef>
              <a:buFont typeface="Franklin Gothic Medium" pitchFamily="34" charset="0"/>
              <a:buAutoNum type="arabicPeriod"/>
            </a:pPr>
            <a:r>
              <a:rPr lang="en-US" altLang="en-US" sz="2000" dirty="0" smtClean="0"/>
              <a:t>PPA and PPS w/CF demonstrate a 30-40% improvement  in room temperature physical properties.</a:t>
            </a:r>
          </a:p>
          <a:p>
            <a:pPr marL="457200" indent="-457200">
              <a:spcBef>
                <a:spcPts val="1200"/>
              </a:spcBef>
              <a:buFont typeface="Franklin Gothic Medium" pitchFamily="34" charset="0"/>
              <a:buAutoNum type="arabicPeriod"/>
            </a:pPr>
            <a:r>
              <a:rPr lang="en-US" altLang="en-US" sz="2000" dirty="0" smtClean="0"/>
              <a:t>40%CF PEEK with exceptional properties Vs. Victrex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90 HMF 40, the only other High Modulus PEEK available. </a:t>
            </a:r>
          </a:p>
          <a:p>
            <a:pPr lvl="1"/>
            <a:r>
              <a:rPr lang="en-US" altLang="en-US" sz="2000" dirty="0" smtClean="0">
                <a:latin typeface="Franklin Gothic Book" pitchFamily="34" charset="0"/>
              </a:rPr>
              <a:t>Targeted metal replacement in energy and D&amp;A</a:t>
            </a:r>
          </a:p>
          <a:p>
            <a:pPr marL="457200" indent="-457200">
              <a:buFont typeface="Arial" pitchFamily="34" charset="0"/>
              <a:buAutoNum type="arabicPeriod" startAt="4"/>
            </a:pPr>
            <a:r>
              <a:rPr lang="en-US" altLang="en-US" sz="2000" dirty="0" smtClean="0"/>
              <a:t>VLF products have 3-4 times the impact of </a:t>
            </a:r>
            <a:br>
              <a:rPr lang="en-US" altLang="en-US" sz="2000" dirty="0" smtClean="0"/>
            </a:br>
            <a:r>
              <a:rPr lang="en-US" altLang="en-US" sz="2000" dirty="0" smtClean="0"/>
              <a:t>short glass products</a:t>
            </a:r>
          </a:p>
          <a:p>
            <a:pPr lvl="1"/>
            <a:r>
              <a:rPr lang="en-US" altLang="en-US" sz="2000" dirty="0" smtClean="0">
                <a:latin typeface="Franklin Gothic Book" pitchFamily="34" charset="0"/>
              </a:rPr>
              <a:t>Improved creep, fatigue and CLTE</a:t>
            </a:r>
          </a:p>
          <a:p>
            <a:pPr marL="0" indent="0">
              <a:buNone/>
            </a:pPr>
            <a:r>
              <a:rPr lang="en-US" altLang="en-US" sz="2400" b="1" dirty="0" smtClean="0"/>
              <a:t>5. </a:t>
            </a:r>
            <a:r>
              <a:rPr lang="en-US" altLang="en-US" sz="2000" b="1" dirty="0" smtClean="0">
                <a:latin typeface="Franklin Gothic Book" pitchFamily="34" charset="0"/>
              </a:rPr>
              <a:t>	</a:t>
            </a:r>
            <a:r>
              <a:rPr lang="en-US" altLang="en-US" sz="2000" b="1" dirty="0" smtClean="0"/>
              <a:t>Technology is transferable to other polymer</a:t>
            </a:r>
          </a:p>
          <a:p>
            <a:pPr marL="0" indent="0"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smtClean="0"/>
              <a:t>systems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60575"/>
            <a:ext cx="7772400" cy="1949450"/>
          </a:xfrm>
        </p:spPr>
        <p:txBody>
          <a:bodyPr/>
          <a:lstStyle/>
          <a:p>
            <a:r>
              <a:rPr lang="en-US" alt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Ultra Performance Structural Compounds </a:t>
            </a:r>
            <a:br>
              <a:rPr lang="en-US" alt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</a:br>
            <a:r>
              <a:rPr lang="en-US" alt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 for Greene 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Tweed, Houston TX</a:t>
            </a:r>
          </a:p>
        </p:txBody>
      </p:sp>
      <p:sp>
        <p:nvSpPr>
          <p:cNvPr id="18434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8435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8436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400"/>
              </a:spcBef>
              <a:buFont typeface="Arial" pitchFamily="34" charset="0"/>
              <a:buNone/>
              <a:defRPr/>
            </a:pPr>
            <a:r>
              <a:rPr lang="en-US" dirty="0"/>
              <a:t>Competitive </a:t>
            </a:r>
            <a:r>
              <a:rPr lang="en-US" dirty="0" smtClean="0"/>
              <a:t>metals</a:t>
            </a:r>
            <a:endParaRPr lang="en-US" dirty="0"/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latin typeface="Franklin Gothic Book"/>
                <a:cs typeface="Franklin Gothic Book"/>
              </a:rPr>
              <a:t>Die </a:t>
            </a:r>
            <a:r>
              <a:rPr lang="en-US" sz="2800" dirty="0" smtClean="0">
                <a:latin typeface="Franklin Gothic Book"/>
                <a:cs typeface="Franklin Gothic Book"/>
              </a:rPr>
              <a:t>cast </a:t>
            </a:r>
            <a:r>
              <a:rPr lang="en-US" sz="2800" dirty="0">
                <a:latin typeface="Franklin Gothic Book"/>
                <a:cs typeface="Franklin Gothic Book"/>
              </a:rPr>
              <a:t>a</a:t>
            </a:r>
            <a:r>
              <a:rPr lang="en-US" sz="2800" dirty="0" smtClean="0">
                <a:latin typeface="Franklin Gothic Book"/>
                <a:cs typeface="Franklin Gothic Book"/>
              </a:rPr>
              <a:t>luminum</a:t>
            </a:r>
            <a:endParaRPr lang="en-US" sz="2800" dirty="0">
              <a:latin typeface="Franklin Gothic Book"/>
              <a:cs typeface="Franklin Gothic Book"/>
            </a:endParaRP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latin typeface="Franklin Gothic Book"/>
                <a:cs typeface="Franklin Gothic Book"/>
              </a:rPr>
              <a:t>Heat </a:t>
            </a:r>
            <a:r>
              <a:rPr lang="en-US" sz="2800" dirty="0" smtClean="0">
                <a:latin typeface="Franklin Gothic Book"/>
                <a:cs typeface="Franklin Gothic Book"/>
              </a:rPr>
              <a:t>treated </a:t>
            </a:r>
            <a:r>
              <a:rPr lang="en-US" sz="2800" dirty="0">
                <a:latin typeface="Franklin Gothic Book"/>
                <a:cs typeface="Franklin Gothic Book"/>
              </a:rPr>
              <a:t>T-6 </a:t>
            </a:r>
            <a:r>
              <a:rPr lang="en-US" sz="2800" dirty="0" smtClean="0">
                <a:latin typeface="Franklin Gothic Book"/>
                <a:cs typeface="Franklin Gothic Book"/>
              </a:rPr>
              <a:t>aluminum</a:t>
            </a:r>
            <a:endParaRPr lang="en-US" sz="2800" dirty="0">
              <a:latin typeface="Franklin Gothic Book"/>
              <a:cs typeface="Franklin Gothic Book"/>
            </a:endParaRPr>
          </a:p>
          <a:p>
            <a:pPr>
              <a:spcBef>
                <a:spcPts val="2400"/>
              </a:spcBef>
              <a:defRPr/>
            </a:pPr>
            <a:r>
              <a:rPr lang="en-US" sz="2800" dirty="0" smtClean="0">
                <a:latin typeface="Franklin Gothic Book"/>
                <a:cs typeface="Franklin Gothic Book"/>
              </a:rPr>
              <a:t>Die </a:t>
            </a:r>
            <a:r>
              <a:rPr lang="en-US" sz="2800" dirty="0">
                <a:latin typeface="Franklin Gothic Book"/>
                <a:cs typeface="Franklin Gothic Book"/>
              </a:rPr>
              <a:t>c</a:t>
            </a:r>
            <a:r>
              <a:rPr lang="en-US" sz="2800" dirty="0" smtClean="0">
                <a:latin typeface="Franklin Gothic Book"/>
                <a:cs typeface="Franklin Gothic Book"/>
              </a:rPr>
              <a:t>ast zinc </a:t>
            </a:r>
            <a:r>
              <a:rPr lang="en-US" sz="2800" dirty="0">
                <a:latin typeface="Franklin Gothic Book"/>
                <a:cs typeface="Franklin Gothic Book"/>
              </a:rPr>
              <a:t>a</a:t>
            </a:r>
            <a:r>
              <a:rPr lang="en-US" sz="2800" dirty="0" smtClean="0">
                <a:latin typeface="Franklin Gothic Book"/>
                <a:cs typeface="Franklin Gothic Book"/>
              </a:rPr>
              <a:t>lloy (Zamak 3)</a:t>
            </a:r>
            <a:endParaRPr lang="en-US" sz="2800" dirty="0">
              <a:latin typeface="Franklin Gothic Book"/>
              <a:cs typeface="Franklin Gothic Book"/>
            </a:endParaRPr>
          </a:p>
        </p:txBody>
      </p:sp>
      <p:sp>
        <p:nvSpPr>
          <p:cNvPr id="19458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9459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9460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Ultra Performance Structural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0482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0483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/>
              <a:t>A-380 </a:t>
            </a:r>
            <a:r>
              <a:rPr lang="en-US" sz="2800" dirty="0" smtClean="0"/>
              <a:t>die </a:t>
            </a:r>
            <a:r>
              <a:rPr lang="en-US" sz="2800" dirty="0"/>
              <a:t>c</a:t>
            </a:r>
            <a:r>
              <a:rPr lang="en-US" sz="2800" dirty="0" smtClean="0"/>
              <a:t>ast </a:t>
            </a:r>
            <a:r>
              <a:rPr lang="en-US" sz="2800" dirty="0"/>
              <a:t>a</a:t>
            </a:r>
            <a:r>
              <a:rPr lang="en-US" sz="2800" dirty="0" smtClean="0"/>
              <a:t>luminum </a:t>
            </a:r>
            <a:r>
              <a:rPr lang="en-US" sz="2800" dirty="0"/>
              <a:t>and 6061 T-6 h</a:t>
            </a:r>
            <a:r>
              <a:rPr lang="en-US" sz="2800" dirty="0" smtClean="0"/>
              <a:t>eat </a:t>
            </a:r>
            <a:r>
              <a:rPr lang="en-US" sz="2800" dirty="0"/>
              <a:t>treated </a:t>
            </a:r>
            <a:r>
              <a:rPr lang="en-US" sz="2800" dirty="0" smtClean="0"/>
              <a:t>aluminum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A</a:t>
            </a:r>
            <a:r>
              <a:rPr lang="en-US" sz="2400" dirty="0"/>
              <a:t>-380 accounts for over 85% of the Al die cast market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 smtClean="0"/>
              <a:t>Pros</a:t>
            </a:r>
            <a:endParaRPr lang="en-US" sz="2800" dirty="0"/>
          </a:p>
          <a:p>
            <a:pPr lvl="1">
              <a:spcBef>
                <a:spcPts val="0"/>
              </a:spcBef>
              <a:defRPr/>
            </a:pPr>
            <a:r>
              <a:rPr lang="en-US" sz="2000" dirty="0" smtClean="0"/>
              <a:t>Excellent </a:t>
            </a:r>
            <a:r>
              <a:rPr lang="en-US" sz="2000" dirty="0"/>
              <a:t>high temperature performance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/>
              <a:t>Very good thermal conductivity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/>
              <a:t>Very good EMI shielding capabilities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/>
              <a:t>Good corrosion resistance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 smtClean="0"/>
              <a:t>Light: good strength-to-weight ratio (specific </a:t>
            </a:r>
            <a:r>
              <a:rPr lang="en-US" sz="2000" dirty="0"/>
              <a:t>strength)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 smtClean="0"/>
              <a:t>Cons</a:t>
            </a:r>
            <a:endParaRPr lang="en-US" sz="2800" dirty="0"/>
          </a:p>
          <a:p>
            <a:pPr lvl="1">
              <a:spcBef>
                <a:spcPts val="0"/>
              </a:spcBef>
              <a:defRPr/>
            </a:pPr>
            <a:r>
              <a:rPr lang="en-US" sz="2000" dirty="0"/>
              <a:t>Poor chemical resistance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/>
              <a:t>Poor </a:t>
            </a:r>
            <a:r>
              <a:rPr lang="en-US" sz="2000" dirty="0" smtClean="0"/>
              <a:t>fatigue </a:t>
            </a:r>
            <a:r>
              <a:rPr lang="en-US" sz="2000" dirty="0"/>
              <a:t>resistance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/>
              <a:t>Subject to attack by </a:t>
            </a:r>
            <a:r>
              <a:rPr lang="en-US" sz="2000" dirty="0" smtClean="0"/>
              <a:t>galvanic </a:t>
            </a:r>
            <a:r>
              <a:rPr lang="en-US" sz="2000" dirty="0"/>
              <a:t>c</a:t>
            </a:r>
            <a:r>
              <a:rPr lang="en-US" sz="2000" dirty="0" smtClean="0"/>
              <a:t>orrosion </a:t>
            </a:r>
            <a:r>
              <a:rPr lang="en-US" sz="2000" dirty="0"/>
              <a:t>when in contact with </a:t>
            </a:r>
            <a:r>
              <a:rPr lang="en-US" sz="2000" dirty="0" smtClean="0"/>
              <a:t>carbon fiber, carbon fiber composites, and other metals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Competitive Materials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/>
              <a:t>ZAMAK alloys are widely used </a:t>
            </a:r>
            <a:r>
              <a:rPr lang="en-US" sz="2800" dirty="0" smtClean="0"/>
              <a:t>in die casting</a:t>
            </a:r>
            <a:endParaRPr lang="en-US" sz="2800" dirty="0"/>
          </a:p>
          <a:p>
            <a:pPr>
              <a:spcBef>
                <a:spcPts val="1800"/>
              </a:spcBef>
              <a:defRPr/>
            </a:pPr>
            <a:r>
              <a:rPr lang="en-US" sz="2800" dirty="0"/>
              <a:t>Pros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/>
              <a:t>Very good EMI shielding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/>
              <a:t>Very good conductivity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/>
              <a:t>Good </a:t>
            </a:r>
            <a:r>
              <a:rPr lang="en-US" sz="2400" dirty="0" smtClean="0"/>
              <a:t>strength</a:t>
            </a:r>
            <a:endParaRPr lang="en-US" sz="2400" dirty="0"/>
          </a:p>
          <a:p>
            <a:pPr>
              <a:spcBef>
                <a:spcPts val="1800"/>
              </a:spcBef>
              <a:defRPr/>
            </a:pPr>
            <a:r>
              <a:rPr lang="en-US" sz="2800" dirty="0"/>
              <a:t>Cons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/>
              <a:t>Poor creep resistance under load 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/>
              <a:t>Poor </a:t>
            </a:r>
            <a:r>
              <a:rPr lang="en-US" sz="2400" dirty="0" smtClean="0"/>
              <a:t>strength-to-weight </a:t>
            </a:r>
            <a:r>
              <a:rPr lang="en-US" sz="2400" dirty="0"/>
              <a:t>ratio</a:t>
            </a:r>
          </a:p>
          <a:p>
            <a:pPr lvl="1">
              <a:spcBef>
                <a:spcPts val="0"/>
              </a:spcBef>
              <a:defRPr/>
            </a:pPr>
            <a:r>
              <a:rPr lang="en-US" sz="2400" dirty="0"/>
              <a:t>Difficult to process </a:t>
            </a:r>
            <a:r>
              <a:rPr lang="en-US" sz="2400" dirty="0" smtClean="0"/>
              <a:t>vs</a:t>
            </a:r>
            <a:r>
              <a:rPr lang="en-US" sz="2400" dirty="0"/>
              <a:t>. </a:t>
            </a:r>
            <a:r>
              <a:rPr lang="en-US" sz="2400" dirty="0" smtClean="0"/>
              <a:t>injection moldable plastics</a:t>
            </a:r>
            <a:endParaRPr lang="en-US" dirty="0"/>
          </a:p>
        </p:txBody>
      </p:sp>
      <p:sp>
        <p:nvSpPr>
          <p:cNvPr id="21506" name="AutoShape 4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07" name="AutoShape 6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215900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1508" name="AutoShape 8" descr="data:image/jpeg;base64,/9j/4AAQSkZJRgABAQAAAQABAAD/2wCEAAkGBxQTEhQUExQWFhUXGBoaGBcYGBwYGhwaFxwXGBgXFxgYHCggGholHBgcITEhJSkrLi4uGB8zODMsNygtLisBCgoKBQUFDgUFDisZExkrKysrKysrKysrKysrKysrKysrKysrKysrKysrKysrKysrKysrKysrKysrKysrKysrK//AABEIAMkA+wMBIgACEQEDEQH/xAAcAAACAwEBAQEAAAAAAAAAAAAEBQIDBgEABwj/xABEEAACAQIEAwUFBAcHAwUBAAABAhEAAwQSITEFQVEiYXGBkQYTMqGxQsHR8BQzUmJyguEVI5KissLxB0PSJDVTg5MW/8QAFAEBAAAAAAAAAAAAAAAAAAAAAP/EABQRAQAAAAAAAAAAAAAAAAAAAAD/2gAMAwEAAhEDEQA/AM+MbZn4vODHrFFfZlYI6giPUUowXCrl34FZo/ZBP0qZwFy2dAVPdKnz60DZRNeNrvj6UBhsYygBhmA0/Zb12NGK9t/tQejafPb50HGMaVKydAOQqGJtldxXbMRvQSF4rpp+TXczN1q5EnZZ8q7cbL8TKv8AEwFBWtjrVosr1NDNjbQ/7k/wqT89qh/aSckdvEgfSaAoWgOZq61cj4Z8poJcax+G2o8QSfU1aMVcPM+UCgNCueR89PrXiI3dR5yfQVVhcPnZQ9wKCdWaSB3mJNbvhvsDayhnvZwdQUAA8iSZoMK2LtjmzeAj61H+0R9m3PifuFaX2p9k/cf3lsF7fPmVP70cu+kNpO4DyoK0xd0/Cqr4KPvqwe9O7H1j6UQFq1FPKgpsWhzNHWtNpqpbJGsVco7x60G/9nOKe+SG+Nd+/vpwK+Z4DGm04dTqOXUcxX0TB4tbiK6nQj8igIqrE6KT018ufyqRu6aVC5cOkeen30CK/wC1uHXbO/8ACv8A5RWK43iPfXLrohAfUB43gbxykV32htG1edNd5H8J1Hy+lL011oFtzC3zvctp/CC31oW5wjN8eIun+Ds/KnRiqrjUAWVEAEMYEanp1gVX70QSFA9TVlwczVV4UFS3GI/AAVfawdxgCNjXMMpJVQNTpTR8ZlOVYgaCg+ocJ9ocJcAW1dQdF+A+SmKOxnDbN4f3ltW7419RrX57t3Ljf9weC/0FOOE8av2f1d+4B0ns+jSKD6PxL/p9YefdsUPQ6j8ayfE/+n9+3JUZh+7r8t6YcP8A+ot1dLqK46jsn8PlWo4d7b4a5GYtbP7w09Vn50HydsHesmIZe7l/hOlVXMTdOihVPcIPz0r7s1uxiFmLdwddD8xSLiPsNYuTklD03H40HyC5hneFe4ytqTIYSDHWJj76inBkG7E1veI+xuJtqQsXE/Z+If4W1HlWUayUeCCsHVf6HUetBRawCDZQf4hP1qQQD7A9KM94B9n1NWWbgPwx6fjQUIs/0FW+4J5fdVjI3ImoAdaCVvDxzH58KZ8K47cw5hHleaEEr4xpB8KXok157IoHt72rxD6Z4HRVUfUE0rHWB51QikeFMcAlpiFulwnMpE/MbUA1m9O0elWyTzrdYT2awjW/7sSCNHDSfwnuis3xngr2DJ1Q7MNvA9DQJylcAipO4A1NV27mbUbUFwNOPZ/jfuGKvPu284PUeNI5qDmg21/2ysicqO3oPvoK57bMfgtKPFp+gFZQHwqOcAxQfTuEC3iLa3ntoXIhpAMFSdBPLn50u9uMKosowUCHjQRuD08Kz3APaYYZXUqzAkEAECDsfXT0oji/tC+Jw7EWAtvOq5i8kN8URA5fWgyxNUXDNXlG10PkKGuqeZjzAoKb4mPz9aquVBoVsxaYBjc61VbYGADqTAneZoGPD1yo1w/wr95oC5iVkydaL4peCgIuyCPE8z60kgnUIPWgY8TxWHuEG3YW0f3Gdp/xMF/y0MhAjQnzA+lcxuDa0f7xHQ/vKR9RVdpgT2T5c6Au3dH7I8/61amKM6THcBHyoe23nWi4T7W4iyMoyFf2WRY9VAPzoF+Fx7qZVyDyIJB9a0fD/bLEpuwcdHE/MQaintRg78i/hLc82tHKfGNPrXLvDuH3B/c4i5ZbktxSw8Oz+NBpcH7eW20uIynqpzD0MGquK+0OBu/HZa6euUA+TEgisHiLaoY94tz95AwHmHUa+E1AOOVA3uNhC4i1eFudV94PkcpMd0+daTC4Xhd1Aom03ViQf8RJU1iEujnFdGJHL5f0oNhjvYu6BmsXFuLyB0Pkdj61mriMjFLiMjDkwie8TuKM4c2IAmw5BO4ll8JkQfnTbiHD795v1jm3pAuNJkDUwDA1oMz7udtO+akqmnI9nwD27oX89KCx+ACH+7ui54D8CaChGHWrEjzqhMNcOpHyq+3Y/amgY8Nxd61L2g0DUkCVIHXkaeN7R3LlpibVsjRSrEktPRelJMLcVdkB8W0+lFnihGwt/M/hQKMRwm9dMqjAa6CSNfr50O2CuIwBUqq6RzPea0A463/yIvgs/Umg8RxBW1Z2Y9ygfdQJ2eORqoXOg+f9KZG6hnQ/zN+NVtl/c9fwoB7Sk9B40xwuEtH43Xy1/Gh1xKjms+BP3VI8XUfaPkg+80Dizbwg3Bb+Rj9Fom9xDDqsLZuR0iFnrDNE98VmLnHu+53fAJ9BQzcWzfZY77ue7oBQaVsSG+GwPMqPoDQGKRjuLa+c/cKRHHnkg85P31U+Pf7KoP5RQF4vDoZl7fl/zSTFstr9WJYbaaTBj5xV124zavExGmnXpXBgBkkigXfpgMSJ6k7T1qf6Un7vpUrmGAJEfmX/AAqg2O8fnyoHmG9t8WogXWYdGIuD0cGqOI8eF4a2sOrne4cOAwPP9WdflXcViLb72y3exA/0rQTWkOyAeZoJYfDru1+z5dmfEORRBw9hk7WJtgn7Os6HTUUvbBg93575qm5wydj8v+KAtLQW5rEsAM4kg7chpOgrRcJuW7TBpfMARKryYEH4tNjFJrV5lVVB0AA26VP9KPMfUUGnTFYeezhyTvLFR99S/tNRstlPF1P+2swcQOYPrVgKkT9RQOcfj0uRne3/ACoSfWKAD2l+Ek+X40L7tTEEVJrOgjWgLXipmAbg8DH0NXm60S3aP7xP40sW3Bk6VZbtwDBOvMaUDAcRuDa1bA6gSa7/AGpdP2gO6AKFQn8x91XT3dO+g8mNdpzE0QLumuvyqmKll/MUEigPPyNV+7IqQqy2p5Hbv+6gqA+h+lRf60cmEZp0gidOpoXJrljXodD86Adl6n51C+4XU8yAPE7UVdt5SQYBEb6768uX41aMA7KShtzlkDMJ8wPGgVq/cfSpJruI/O9XvI0OhNQuW2J7JAEA9ojfoKAdg0mF0HOf6aV0qYGnP8KlhllgGaATBJGgE77dK+gX/Z3DiyRmtzEo2b03IBmg+dsfD5VSynqPSmbY5py9n3czGQR1/iInlNdxDqUByPMakIQvfHdQIbt8KdZPhTfD9qzm6yazeMuhmldq03DV/wDTDw+4UCvFgBmnr/uu0Kby9T+fKjuK2wJJ0BMeea9SnsHWGPeNqASHUGcwOhG/fUUxDgiWPn/WnZv3o1yN/FatMfUpNVtdbnasH/6UH+kCgVLjn6j0FM+DpevsVtqDAk6Hy25mhr+GzbW0X+HN9CxFRTBEESJoGeIsX0+PD3FjeVYfVaD/AE5RoQfz50zw2LCiFW+v8GIK/VDXcRxC4w0uYr+bEZh6e7FAv/Tk00Pp/WjcFetswBZVHUj8BSsYUllzTqdTEnn1In1p3g3tqsQG/jwyE6fvC7NAc+An9Xew7DkPeqp/zlaouYS+u6qR1W5bf/SxoTE4lTtYt+OV0+S3Yqi1g1JBNxP4f7wHwB92fvoDBdI3+Yqq1i9BmInnA08u6p+6sjZLkjmt0R5TZBouzxO+IAvXgnexf5GAaCXDuIW0aXGYcsrZSPVTNMyMFcBIvXbR6Mof0ykUqxi+8/7jMe+yq/NXruGuZRlNi23ewcH1VxQQv3FQkJczj+EqfGCfvorC4O+wLKA45Q9skd2VWmg7tqT+rCjmFLfVy1XvhkI7CXQY5upHytigue6UMXEe34qf9xFVjHDp91V2cDc3Ag9dqNuYjEEZWuOR0LE/WgswvHLlvW3cdf3Z0PkZHyqWN9oXvQLoVv3siZh3g5dDVFrDdmDZQn9otcB+Tx8qo/s56Aw2cIbfZvXg87OgI/ytp4zQ17huIS2bhtqydVYPp1hHJihzgm6Vbh+HuGDAlSNiNCPA0C1sex2y/wCEfeKHuYhjvHkAPoK0mOwt29HvHLxsTE+tBHghoFuAu5JI7vvH31q/ZzE27hyXbVl7h1UvZa6Y5qAgJgb+ZpBe4cUHjAriYZhBigP9on91edSMoMEAI1tYI+yjagSCPKk97HMUgEx499FHDz+RVDYAnSV9aBJhcMWnxrY8MsxYA7o+QqPDeGhViOdMlSEjv/CgU4oWFQtiELopJCBimZpeBmVW5E9B38iAntDaAi3h3ROS/pV/T/CwG/dTHiOHD2WB5SR5BvxoCzwLQUDm5gl6VV+gr0piw1qOWgEXAL0qX9nJ0ou2QdiD4a1YxA3IHjQL/wCzF6VYnDV/ZotbqftLV6Mv7QoFTcOUFNPtfjXcPw1ddObfWicW0aq0xMKAZJO0TpPjQ3CHuC2BfLe8kySuWZbTkAdCNulBHEcNTpQVnAqG5etNcRfzW3y/EuhkQCegJ09KT3b7MCQzWzJMgxty05fjQOLeHTuq4YRPyD+FZ61irkCblz/E1XYXFXJlmuMsxGdvlB323BFA+GFQf8H8K6bK9/8Ahb/xpTcW5JZfeBJkEsdvXWhrr3ixZyR+6HI+RY0D28qKJIY6gaKSZJAGkd9TvvatIWcwI6Hn5UszXHRArMjKZaCSQNYlh8W0bVHA4JCrG5dudkkMCSQFK6MQZglutA+s5SARqCOlSNtRy+n41lcBdU3E89zOoHfV/Db6O3vrg+0QFAleyqzIM8jQaEsv5j/yrjOo1Mgd8D/dVeFvWH94Qqg5RCwAQcpPPbSD5ikFnC3cXbyF7SKrDTJl2BgyN+niaB6LlvqPVfxrruoBJIAG8kCOWs7a1j7Vgo7KqlyAQQBMwQNqYX8K8RlJESwiIgKTImYBoHX9oWv/AJLX/wCq1NcSh2ZD/OPuWkI4KLTW3jcOYYETlA01n9rfu76owlwyxUbGJ5SdQCdh40DrixtlCGZQeQzST00y0Bw7gts7rm8e+oXsQGYZiDAb6Rv41N+KC3qWC6HkTMa/ZBmKB3ieAKbIuOo92FzAkzlWJkCdNB8qy2HwdlmD2tQrRPKe71p9du3PcXs5YLcsWlCyIBK3FMaz0rO+z65EK7w5+6g09gaVx9j4/hXcO0yOYj86V67sfEfdQLrv6tv5voaJwzDKKhbHZbz5d1U2rqwNV9RQVWONW7qZ1DRtqANR4kVEYpTbU3HYFiwBUR1WJDAEzB5+HOl2PayHMWzlnSW1E9CPOKVcQuFwuWy9oJmIJM6jUehJM99A24Nija7IZnza9pgxmO46f0oluI21MEZm56n5AbUsw2HysYLGV0JJMSzDSe4Udaw6qIH57zQFW+MJzQf5vuNGWMUG1VBHeJ+tK7qZRmAB1gD8+NQu8UygDM1sHaSF13/aoG1y+RrlQfyCh2xeRgz54iNFJAzQZBiANB3UstY0spZWZ9TozRO0hRBkwPnUxfuoxW9bIUHsGezOUGJC7wQe6T4UD3CNcuqLaEC3LElsoBZpIJYmRHdU7yvasxctFQCII1A0yljEwToIoBscLYs/pJ7bkH3YUmIPZgDblTu2R74OSWQEkrJOVt1OUaNqdJGkedAivX2U5fdkW2GjG2FhV0JBYTJM7dd6FOLIa5I0CwVB+IkjKWUco/JrXcc4x21te7S4GBJDkCNDBA1J25DrWTxGFuqPeWrqtnLwjQpAYESZM6E6bfD5UBvCcCl9mGeyoGwXUqAIVGUwBGgiaJbhyBMwysCNFKxEneCWho3k0nwr38390qs4XtgMo7UrqQxGbs+PLrRWIwd6/nHuygBVsuUgHTkQsTuPOgKNldAF2ZWBHKGBflr2Z61Z+kD3lxLaj3f29DObmH6Cdf5qGu/3Vpbdq5ceDBzHRf4AIy6gaVB592VZVYtEiRv4E66+dAZdKutnLZWUJOjqzN3nXTblUOM3kzLCLkymQBoCwAIyjYHbXrS7DXnVcoW52di2fKDtCpIEa/KoXsa5Imwik7uSxMdwnl91AXg8GMXeRbuYbnMCQYWZnrOg9Kf4/gtlLRRVllU5WBgtMbxA1rO4fEvbA925gfaiYBILSSBIjqTv4Uw4/jPem7aUsWVVBynskEK0RtrJHXSgKweJT3ysFC5VOXSM0ZAFABJJA8d6rx3HmW9lAkwCCO0QW1YEDYyY8qygwRU9m3rrJGZST1lSJ3NG4C0LlyHcJb0lgx+y2YAiYPST1oJ4XjF26XVpIKwsq0fa7JJExsZ7qtwHFrlswEXI3ZYa/DJJA7Ou53rrZLDsETOMxAjNmAEjWDz3HdQGJvSQAHtdBDaxHNiflQX3wttWZGY9FdN5MQGDb69OlAYpWd8qntduei5lCx8/rV2D1gk5mYTrrtInoNtPCmnCrMqTG7H8PuoLeIYPFXWtrM2nAzEEDLGnaGkiOQpU9j9FuZLjDeQeo7ufI+lMb3H2UsrpvAEGJkCYB2A6zvQOHwWe2VNzOnaCqwGZJ3BYTPLWguscRWwt1zLDNy1iZMmTrv8AKmOCxvvbbNBHajUQdl5SfrSK5aNtGDQ2q8oBB0APf+E123jlwuGJJL5mzKJAYghRsTyINAdxCfdtAJ7Y0HMdnfuoaxgHdQy2FKnY7d1J8H7VAMRdRmtk6hYQzy7YfbTWrMV7XqzEoXtpsqZQcoGgE+812/4oGeGM3V7IQfsFs0853miuNcPtsAVMHZgGVcwPOG0Hl150rs3B73LlK5SZMTA/r+dqhbuzJBBlmg90k6UBZyyADqFGm53bppz5V57ygE5h48vpQCN2+sbwYMEER5/dV2Lye7CqhGqgCZ+0NIigY4a04WCc2btTGuoEDalXF5DIuYSROQrB0LS4jkYjyp2mJvogz2lUaKhZTOg6EzPjVC2Xvy1wDINJaRMSYQKpMzyFAqv4lbBjKJIBmNT8tqc4LHMB7z31u1nG5RneF+XKr8DwJr4zGzEHSZM+bbxFRxvs7fEqLJ1IyspaDMiDEhYncwKDO+0XGbtpi6sLgLAB8gQ6rMxEg6ER3VLCcZuXFYqzgqoMM2YNAhjH2Z001rvFPZtn7L3kBDAn3Q9/EZviCsCu/hU+H8H9zmi4LgZCBClTy1E70DbiVl7ly1Bgta0bT7Maa/aOc7d/mpx+Ja3cDK7IQAuhjXvnTrvTU2LhsWnuNkW3HxKcwmI0Guu3P5UADmYlZczuLZJ8Dp1kxQE4vFX1nMfhAYnTXTUHKN/xorgPFbty6LZbsCddzoAfDmeXKufoFy8Q3uLrQvTLy3HlPrXbyvh196uFVZ7Ml2dteZUsIEiJig0aYRba3Lm8gkhgDpuVjY1lOI4UC4Ch7BGZQSAIb7KroRB022jWprxTFXVIVbdsD9vSe4QWnzqjFEuQXLM22bQCROyidPP02oOe8kkFoG57TLoP4d/Dah8Biblq4XS7Gb4oOrDXkywvdFew91dcyZp0+Irpp0759K9ct2jlb3WxIIzGeu8d+1ARiHe8ZgsYaC1xCRtOpiZr3HbcXixtuUgKIcakKsnsEmNI1jY1bi+KItliuHIA3Ocnu0HzPKBV2PuBreZA6nMoXLLCW6t1jkBuRQIrj2iQCl2dgA/Tl+roo8VDrD/DpIC9DIiO+NaldxCCAWu580KZBKsYOXtMdQGCk84O1BYbD2dme6rBsugtkAwYmXnXKdp27xQWBrRBUKpnxGw0PlJqWDGXKSCUB1IA7oG3lVeAwBLgq0prLkaL2ZIbWNBFEXb7EZWMwk+ZI1oLMGGbEZZJJzAHeFUiTr0B9YrX27QUADYaCk3s/hwM939s9gnfLpPqwPoKdZqDE+0OHc4lgg2l+fwhMxjzHqabcBk4dWK9okydBsSPuonDw2Lv6/Ciry0zAfgfnVfs2SttkMqUcgg+C0CnjL3c0BCF5zrm6ZfDuPOgsofDkPIAuRO8aJ8pPzrT8fx3urDvlDRlEHbtMFPyNZfANmw7NAAe4zAdJKg8zzBPnQIjibovG3buIgkBWuImUAD7WdDl25inWHxuKVQBiMCY5yo+S2wPlVdm0b6ELaVrrAgMNGOWFGnNqqX2UxQ3sXJ/hFAd7TYe6S62oyEkswMkjuA1OnSede4TgwsLbV4IH6wgR1KrAg89+lZu/wC0N1bhGa5l/ZJynXwG3hV39r32PZQAjQMSztB7yRFBp7FggvOXQgEyB0gnWFEmP+aMxGAZYUrmJPw+GunfOtJMPcuBVy3AGK65V1k/EWJGu+07nzqV29eRZN1mJ7OsxrvOutA7w/FF94RctF2XQqFJIOm4jXwrVYHjtsWw7D3TTAFyFYjlAOoHKNNq+UXcXeZ3X37JE9qSNByOUSZNL/0S8ZyEFm0zh0fpqTJKjXuoP0AuMnnXmxmVS07AnyGpJpFwXFZrNosyliihipkZgIYiYMSCdqt4hdHu7kaSrCehIjfprQZf2nxZ94cl4lW7QCQMogSAQJJmTII+ICOdL8ARm1nkSCTJ3Op7xOhiuWrZW00yzIDKsSFIUGCukCRrz3I8KcB7ZYbnYuqIEhWBEjYgwCPXkKBnxE/+nFq5dUhocIYLNPNSNY5ACreDLxG0EQOtuwggKQGaBPy20JB9IrN3+NW2ul7dx45C5mkdYgnnTTDcaRxF7FdnpqfkAPnQMrfELiQtx1cg9k52BaBsVZmUN3DfTQVQ94XGZySJXLIlYyE6AMuknx5VFuI2FEWbfvdPicDJ/XyrYcB4Sioty6iPdYT8ICqDsqrsIHM6zQZ1+GNcCXjnQMo7J122OwGu+3OoNatlsptXCFIMqyrqPI/kV9COUiCNNqxfGeAGxNy27G2dwWIKkkbnmOU6b0CC9ZthiAt0HaCJhdY2Ua66mqjgxGjnTx+nWm2DSboBLfA2s69BrNCe/ZTlDwd3zKw1O05jp50Gfu8Yu2nuW1OhiBlJbQTtzkxoZ5aU84MIt5rhugnUSzAzruFMTtRuCxYzdso8A/CQOU66Ty0qWL4r2c4VQgIGUgltpnQwR6UGetqhfKV1LmCVMakx29to1nkKm9lVfJAzHaNZbUA5gIJmRM6Ge+nGM4haNshFcORoYTSeY1OvcaGw19lWWmQIBbcZiJNAPirPu0YTuSDEd/QdarcEsq/tqAeRy6ZiCdNpqd1pszPWTv1108aO4M8yWggkZO5Qqj5sDQWpw+5OazfuWyY7LAPb0AHwHbQciKb4LPC+8IZ+ZUQD4Ak8q4KttmggmGtoeyirO8ACfGKittASQACd+/xq01ErQKPaK17yw6IJYx8iCfpWQt3r9pVQW9AxJkZtJBB0OlfQbiUNfw4bdflQYixfZLVtkMH3keRcA/Imtja9pscVEWrdzQdshgTGkmDE1m+JWQrLZURlZWB7jrH+Q+tWm6fpQZPHYHOvvRC7wJ3Hhz9adcOCxO+g27qjg8UmXIwBGWDE9I9a7hl0EaCBtQGtdGYBRrGoPeJHy+tVYq/mERBGp1EQJ5kivIIut/EfkBH1qdlZzT1I8iBt+edAmS5NxyJMmfJp276niQIMKZgnTeFEk+Qk0w4Vgw10g8h56aa+tXcZwQS4igfFbuj/ACGg0/staOGshrhYgtCga6nUkAkch1orGceJYZUGSZYESzbjKYJC6ayCdx4Uh4jxQZbdsMOwozagdpwG1k9CPnQNvFs2zCAeRAHmZoHXGOLgObNqxbKvaZ1czMQZDJl0cGRE8q+aYXatZigCVLakm4CdtBbPPxFZHDtpQGJU6oDVaraUGwwNsMFWQJA+lfR8Kxgc9Pz+NfL8Nc7KmdYWOW43mtxwziYNtUt3QCgCsrQSGjUyeVA9e7Gvr+NDviVuZ7baAjnpodt+c/SqBmO7SDvJmfDTSgcYfcn3pclMo1iYgkR6mgaYbGWbMpbtZ22OXu/ac0uTFXHfO6qs6AW40AO7PM+u2tZ1PaC+zOwYgEkqojyGqnWrLftDd+0pPkn9KBvxC1ZL5HZmYzrnZonaJMSY20pbiDhrhfD2UysoOZ3IYgxG0kddiKFxHGSyx7oakTAgwDrqpNC4IPaum9AcMAOffpDDQ+NAZZ4YLfadg0DaOewnWqb7SPz1qWOxs6nbTlzMzVdkBwSDAAJPcB+YoB+HXyFtWwAwdyGI1hQrPy6sFFaLDqsQAI5aUm4RwgoO0R+6PrzpyqEdKAgipodKFLGrQ+lBYGrheoA16aCN16Fv34GpAHUmKIczQ18SCIoEvFMMLkFX+Fs2hBGnLQ0JcZSZQgqQCPAgH+lGXOH5TIJA8BNJvcFOyuoG35igEsYAHejbaQYHLShLGK76ItuM06mgJxDHs5Vzsf5WmOR1mAOnKq7zrbMMYzRofADTrGm4FcABIMmRtrp5ihbvD2e4rclPKgnw/EmzcLKASQRB2+yZ+VXXb9y9cV3I7AJ6AcoEc/HpUbVq2tyHfcaQNZO47qYoyqrBU3EA6k0Anul945gH4CdJHaRfTUGgHwI9+x6wQOWm8/KnNmyQQxESoHjGh09KX8UIDBhMhuvIiNB6elBfiFC+7Y8mYR4q2v56VjLI0rcC171cs+Mb7EDUajc0EfZlBszA9x/EUGct1YrU3f2Xb7LkdxH3iqf/AOfvD9k+cfWgfcHxCBVzIW0XUHbQaRSTiGJUhwYkXQRrsAHGnPnv+NNcPhWQLm02HpG9E37uDEJiLYzN2g2UGQdx179xvQI8HxO4BC3rsdPeN8hmp77I8XuLdGGfJftXmMpeBeDDMYPfGxkTS7EYTh89m7dHQLrvy1+6lmPvnDXLV7Dgq1lpHvO1mJ01HSJEabmg+jYv2KSw7XMNmysBNksWiCSTbJ157Hpp0oEWk6QfMU39i/a79PVs9r3dy3AaGzKc0wRzGx0PrUfa2ytu4rrEvMrOsrHajoZ+VAsW2vL7qmqFSe9R4HU6Ec6Ftv1+lEyJ06fjQKuI3QqkttIGneTVMl7Xu0OUs6nporAtPlRWOw2dGEE6j11r3BuGuASQY5T370D+3cU7R5VbAoe1ajxq4Gg7UgtQWprzoPRXCa6WqBNBAnuqi69XXDpS+69APiMQaB95+8ani71KrmI1OgoEGGxFM7VyRWXw9+mmGxVA5UHkfL+tTXEEbgjvGtD2L00dZtA0ElvK0EgNHPn6/jVWK4nl27OvOCfAaVZbwMt2gP8AEfuoq3wq0CYGvUmT6nXyoF+CxDNJMjbU7nfluPOmI4ejJcc/EVMTyIGnhtVHEmRBlDAc5OlW4a5NuAQZnbvoI8EvameY++mq3ddqScAs3czB1gDQGCJ8zvWis4WO+g9nHOq7ihthVrWdfzAqDaeNAq4rfKsikTLDaT9B4etJ+PI1x7QVS392JgcjWxs4It2jsPnWfxJcXbuRGIyhRGi9e050A86DK2oU4ctqAST5GjuNXw+xBHZnzEgCh+J2QDazt2tZCDMNSDvMd2k1O5hLgzAoVBHZ6SsHfrFA69guLDCG9cKlg4VQogGVzEHXlLR504u4p8Rca7cEM0AAEgAclB0/5JrG8HJ94QTpB07xFEWPaO4ujIrDzH40GrtSNiR6fUijbNwlgDr3/wBKy+G9qk3a2w8CD9Ypxw3ii3XUpPLcQdSKBxcxCrdXDfaCZ38SYA+RHl30dbNZTCXs9xr5kswyjSNASe+a0OGuyB1oCzUDUt65GlBxBXTXmFRQ0HorjVNjrUFIzaxABMHqASAdRQUXGoG+aZtlgnT7S8t9CNc3jryHjSzi7KpEACRyIPNgNQTyAoFGONLDdHdUuI4ykD8QEmgRqaKsXqEFdXegeYbExTjC4vvrNWKaYOg0mGfqZpla15UkwlOrHKgMsYZB9kEkQSROnTwq61g7a/CgHgIqqzRQoKmxaK62ye0x0HkTJ6DSjCmlY3C/+4fzn/Sa25++gFNvTaiMNggRJEDv5/0rxphjPg9PrQKMdekFRoPr/Sk2HhswKB0zNodCCOySrcjpsdKZ39jQGE/VfzP/AK2oFWJ4NZus0swCkZYXtQYJGpyjaN/CammBtouS3agN8TMSzx47DToKJw36x/H/AGijF3NAhw3AoO8Hr+NDYvgRGzaDrWp50NjKDJrwvXWKccItZHgc4j1EV7EUVwjfzFAww2BAgbRTW3bjahcNTJfhoIqTGoqYrgrx3oPNtVZbau3arubUHWeg77Ve3Ogn5+NANib0Ul4ji4o7G7VnOKbUCfiWNk70rae+p4j4jUFoP//Z"/>
          <p:cNvSpPr>
            <a:spLocks noChangeAspect="1" noChangeArrowheads="1"/>
          </p:cNvSpPr>
          <p:nvPr/>
        </p:nvSpPr>
        <p:spPr bwMode="auto">
          <a:xfrm>
            <a:off x="368300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Competitive Materials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TP-PowerPoint-Presentation-Template-0712">
  <a:themeElements>
    <a:clrScheme name="Custom 3">
      <a:dk1>
        <a:sysClr val="windowText" lastClr="000000"/>
      </a:dk1>
      <a:lt1>
        <a:sysClr val="window" lastClr="FFFFFF"/>
      </a:lt1>
      <a:dk2>
        <a:srgbClr val="21834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00"/>
      </a:folHlink>
    </a:clrScheme>
    <a:fontScheme name="1_NEW-PowerPoint-Template">
      <a:majorFont>
        <a:latin typeface="Franklin Gothic Medium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29827</TotalTime>
  <Words>1020</Words>
  <Application>Microsoft Macintosh PowerPoint</Application>
  <PresentationFormat>On-screen Show (4:3)</PresentationFormat>
  <Paragraphs>302</Paragraphs>
  <Slides>30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RTP-PowerPoint-Presentation-Template-0712</vt:lpstr>
      <vt:lpstr>Photo Editor Photo</vt:lpstr>
      <vt:lpstr>High Temperature Structural Products, Improved Performance at Elevated Temperatures and Harsh Environments</vt:lpstr>
      <vt:lpstr>Presentation Overview</vt:lpstr>
      <vt:lpstr>Ultra Performance Structural</vt:lpstr>
      <vt:lpstr>Ultra Performance Structural</vt:lpstr>
      <vt:lpstr>Ultra Performance Highlights</vt:lpstr>
      <vt:lpstr>Ultra Performance Structural Compounds   for Greene Tweed, Houston TX</vt:lpstr>
      <vt:lpstr>Ultra Performance Structural</vt:lpstr>
      <vt:lpstr>Competitive Materials</vt:lpstr>
      <vt:lpstr>Competitive Materials</vt:lpstr>
      <vt:lpstr>ISO Tensile Strength</vt:lpstr>
      <vt:lpstr>Specific Tensile Strength</vt:lpstr>
      <vt:lpstr>What about Tg and Tm</vt:lpstr>
      <vt:lpstr>Tensile Strength @ Temperature</vt:lpstr>
      <vt:lpstr>Ultra Performance Structural Compounds vs. Competitive Thermoplastics</vt:lpstr>
      <vt:lpstr>PPA 40%CF Relative Properties</vt:lpstr>
      <vt:lpstr>Data Table of Ultra Performance PPA</vt:lpstr>
      <vt:lpstr>PPS 40%CF Relative Properties</vt:lpstr>
      <vt:lpstr>Data Table of Ultra Performance PPS</vt:lpstr>
      <vt:lpstr>PEEK 40%CF Relative Properties</vt:lpstr>
      <vt:lpstr>Data Table of Ultra Performance PEEK</vt:lpstr>
      <vt:lpstr>PowerPoint Presentation</vt:lpstr>
      <vt:lpstr>Typical Long Fiber Pellets</vt:lpstr>
      <vt:lpstr>Short Fiber &amp; VERY LONG FIBER</vt:lpstr>
      <vt:lpstr>PowerPoint Presentation</vt:lpstr>
      <vt:lpstr>PowerPoint Presentation</vt:lpstr>
      <vt:lpstr>PEI 40%GF Relative Properties</vt:lpstr>
      <vt:lpstr>PPS 50%GF Relative Properties</vt:lpstr>
      <vt:lpstr>PPA 50%GF Relative Properties</vt:lpstr>
      <vt:lpstr>PPA 50%GF Actual Properties</vt:lpstr>
      <vt:lpstr>Questions?</vt:lpstr>
    </vt:vector>
  </TitlesOfParts>
  <Company>RTP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Torosian</dc:creator>
  <cp:lastModifiedBy>Haily Prigge</cp:lastModifiedBy>
  <cp:revision>265</cp:revision>
  <cp:lastPrinted>2014-10-28T15:38:47Z</cp:lastPrinted>
  <dcterms:created xsi:type="dcterms:W3CDTF">2013-09-17T11:26:50Z</dcterms:created>
  <dcterms:modified xsi:type="dcterms:W3CDTF">2014-10-28T15:38:50Z</dcterms:modified>
</cp:coreProperties>
</file>