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5" r:id="rId1"/>
  </p:sldMasterIdLst>
  <p:notesMasterIdLst>
    <p:notesMasterId r:id="rId20"/>
  </p:notesMasterIdLst>
  <p:handoutMasterIdLst>
    <p:handoutMasterId r:id="rId21"/>
  </p:handout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8" r:id="rId17"/>
    <p:sldId id="282" r:id="rId18"/>
    <p:sldId id="284" r:id="rId19"/>
  </p:sldIdLst>
  <p:sldSz cx="9144000" cy="6858000" type="screen4x3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7" autoAdjust="0"/>
  </p:normalViewPr>
  <p:slideViewPr>
    <p:cSldViewPr snapToGrid="0" snapToObjects="1">
      <p:cViewPr>
        <p:scale>
          <a:sx n="100" d="100"/>
          <a:sy n="100" d="100"/>
        </p:scale>
        <p:origin x="-1824" y="-7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-2544" y="-12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" y="6513910"/>
            <a:ext cx="9141884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alibri" pitchFamily="34" charset="0"/>
              </a:defRPr>
            </a:lvl1pPr>
          </a:lstStyle>
          <a:p>
            <a:fld id="{03DEC8CD-FAA8-4A26-9519-95C9D69871B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3315" name="Picture 6" descr="rtplogo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31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2"/>
          <p:cNvSpPr>
            <a:spLocks noGrp="1"/>
          </p:cNvSpPr>
          <p:nvPr>
            <p:ph type="dt" idx="1"/>
          </p:nvPr>
        </p:nvSpPr>
        <p:spPr>
          <a:xfrm>
            <a:off x="1524001" y="0"/>
            <a:ext cx="7617884" cy="3429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Franklin Gothic Medium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/>
              <a:t>RTP Company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3136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24001" y="0"/>
            <a:ext cx="7617884" cy="3429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Franklin Gothic Medium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/>
              <a:t>RTP Company Presentation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6513910"/>
            <a:ext cx="9141884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alibri" pitchFamily="34" charset="0"/>
              </a:defRPr>
            </a:lvl1pPr>
          </a:lstStyle>
          <a:p>
            <a:fld id="{2CE67462-DFC6-49CC-BDB1-2CD732F8194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4342" name="Picture 8" descr="rtplogo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48"/>
            <a:ext cx="1219200" cy="31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386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SPEED !!!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38470D-1797-C04F-B234-DEF4142F9DE2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lnSpc>
                <a:spcPct val="120000"/>
              </a:lnSpc>
              <a:buFontTx/>
              <a:buChar char="•"/>
            </a:pPr>
            <a:r>
              <a:rPr lang="en-US" sz="1400">
                <a:latin typeface="Franklin Gothic Medium" charset="0"/>
                <a:ea typeface="ＭＳ Ｐゴシック" charset="0"/>
              </a:rPr>
              <a:t>Composite and Chemical Engineers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en-US" sz="1400">
                <a:latin typeface="Franklin Gothic Medium" charset="0"/>
                <a:ea typeface="ＭＳ Ｐゴシック" charset="0"/>
              </a:rPr>
              <a:t>Material Science Engineers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en-US" sz="1400">
                <a:latin typeface="Franklin Gothic Medium" charset="0"/>
                <a:ea typeface="ＭＳ Ｐゴシック" charset="0"/>
              </a:rPr>
              <a:t>Chemists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en-US" sz="1400">
                <a:latin typeface="Franklin Gothic Medium" charset="0"/>
                <a:ea typeface="ＭＳ Ｐゴシック" charset="0"/>
              </a:rPr>
              <a:t> PhDs 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Regional Engineers in the US, Singapore China,  France and Germany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Pilot plants in N. America, France, Singapore and China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4BB2042-D6E0-C845-89BB-4C3653ADD025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F6EA21D-A790-8A43-8838-05DEA92EFCAF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0EBD65-4307-9F47-BDED-B19557C6D6CA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Any questions?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TP_logo_colo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7049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162175" y="809625"/>
            <a:ext cx="6524625" cy="1588"/>
          </a:xfrm>
          <a:prstGeom prst="line">
            <a:avLst/>
          </a:prstGeom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RTP_logo_colo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7049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060575"/>
            <a:ext cx="7772400" cy="194971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>
              <a:defRPr i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pitchFamily="-107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369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4250311"/>
            <a:ext cx="6400800" cy="1680121"/>
          </a:xfrm>
        </p:spPr>
        <p:txBody>
          <a:bodyPr/>
          <a:lstStyle>
            <a:lvl1pPr marL="0" indent="0" algn="ctr">
              <a:buFont typeface="Arial" pitchFamily="-107" charset="0"/>
              <a:buNone/>
              <a:defRPr sz="2400" i="1">
                <a:solidFill>
                  <a:srgbClr val="5F5F5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pitchFamily="-107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2374900" y="446554"/>
            <a:ext cx="6311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b="1" i="1" baseline="0" dirty="0">
                <a:solidFill>
                  <a:srgbClr val="21834E"/>
                </a:solidFill>
                <a:latin typeface="Franklin Gothic Medium" pitchFamily="34" charset="0"/>
              </a:rPr>
              <a:t>THERM0PLASTIC ELASTOMERS • STRUCTURAL • WEAR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 bwMode="auto">
          <a:xfrm>
            <a:off x="2162175" y="862946"/>
            <a:ext cx="6477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en-US" b="1" i="1" dirty="0">
              <a:solidFill>
                <a:srgbClr val="008000"/>
              </a:solidFill>
              <a:latin typeface="Franklin Gothic Medium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2374900" y="795618"/>
            <a:ext cx="6311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b="1" i="1" baseline="0" dirty="0" smtClean="0">
                <a:solidFill>
                  <a:srgbClr val="21834E"/>
                </a:solidFill>
                <a:latin typeface="Franklin Gothic Medium" pitchFamily="34" charset="0"/>
              </a:rPr>
              <a:t>CONDUCTIVE • COLOR • FLAME RETARDANT</a:t>
            </a:r>
            <a:endParaRPr lang="en-US" b="1" i="1" baseline="0" dirty="0">
              <a:solidFill>
                <a:srgbClr val="21834E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3407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RTP_logo_col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7049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162175" y="809625"/>
            <a:ext cx="6524625" cy="1588"/>
          </a:xfrm>
          <a:prstGeom prst="line">
            <a:avLst/>
          </a:prstGeom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5" descr="RTP_logo_col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7049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73300" y="788988"/>
            <a:ext cx="64135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100" b="1" i="1" dirty="0" smtClean="0">
                <a:solidFill>
                  <a:srgbClr val="21834E"/>
                </a:solidFill>
              </a:rPr>
              <a:t>YOUR GLOBAL COMPOUNDER OF CUSTOM ENGINEERED THERMOPLASTICS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300" y="0"/>
            <a:ext cx="6413500" cy="819150"/>
          </a:xfrm>
        </p:spPr>
        <p:txBody>
          <a:bodyPr/>
          <a:lstStyle>
            <a:lvl1pPr>
              <a:defRPr>
                <a:solidFill>
                  <a:srgbClr val="21834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381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57200" y="3905898"/>
            <a:ext cx="4015760" cy="2381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4697413" y="3905250"/>
            <a:ext cx="3989387" cy="2382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08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TP_logo_colo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7049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162175" y="809625"/>
            <a:ext cx="6524625" cy="1588"/>
          </a:xfrm>
          <a:prstGeom prst="line">
            <a:avLst/>
          </a:prstGeom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RTP_logo_colo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7049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57200" y="1382713"/>
            <a:ext cx="8229600" cy="501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298700" y="446554"/>
            <a:ext cx="6388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b="1" i="1" baseline="0" dirty="0">
                <a:solidFill>
                  <a:srgbClr val="21834E"/>
                </a:solidFill>
                <a:latin typeface="Franklin Gothic Medium" pitchFamily="34" charset="0"/>
              </a:rPr>
              <a:t>THERM0PLASTIC ELASTOMERS • STRUCTURAL • WEAR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2209800" y="795618"/>
            <a:ext cx="6477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b="1" i="1" baseline="0" dirty="0" smtClean="0">
                <a:solidFill>
                  <a:srgbClr val="21834E"/>
                </a:solidFill>
                <a:latin typeface="Franklin Gothic Medium" pitchFamily="34" charset="0"/>
              </a:rPr>
              <a:t>CONDUCTIVE • COLOR • FLAME RETARDANT</a:t>
            </a:r>
            <a:endParaRPr lang="en-US" b="1" i="1" baseline="0" dirty="0">
              <a:solidFill>
                <a:srgbClr val="21834E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8856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0E615-6C50-EE49-AFC4-22313447BA02}" type="datetime1">
              <a:rPr lang="en-US"/>
              <a:pPr>
                <a:defRPr/>
              </a:pPr>
              <a:t>10/28/14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6E8C5-D761-CA4F-B21E-17EE7DA20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93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TP_logo_col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7049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162175" y="809625"/>
            <a:ext cx="6524625" cy="1588"/>
          </a:xfrm>
          <a:prstGeom prst="line">
            <a:avLst/>
          </a:prstGeom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RTP_logo_col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7049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49500" y="788988"/>
            <a:ext cx="63373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100" b="1" i="1" dirty="0" smtClean="0">
                <a:solidFill>
                  <a:srgbClr val="21834E"/>
                </a:solidFill>
              </a:rPr>
              <a:t>YOUR GLOBAL COMPOUNDER OF CUSTOM ENGINEERED THERMOPLASTICS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0" y="0"/>
            <a:ext cx="6337300" cy="819150"/>
          </a:xfrm>
        </p:spPr>
        <p:txBody>
          <a:bodyPr/>
          <a:lstStyle>
            <a:lvl1pPr>
              <a:defRPr>
                <a:solidFill>
                  <a:srgbClr val="21834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622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TP_logo_col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7049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162175" y="809625"/>
            <a:ext cx="6524625" cy="1588"/>
          </a:xfrm>
          <a:prstGeom prst="line">
            <a:avLst/>
          </a:prstGeom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RTP_logo_col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7049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11400" y="788988"/>
            <a:ext cx="6375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100" b="1" i="1" dirty="0" smtClean="0">
                <a:solidFill>
                  <a:srgbClr val="21834E"/>
                </a:solidFill>
              </a:rPr>
              <a:t>YOUR GLOBAL COMPOUNDER OF CUSTOM ENGINEERED THERMOPLASTICS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400" y="0"/>
            <a:ext cx="6375400" cy="819150"/>
          </a:xfrm>
        </p:spPr>
        <p:txBody>
          <a:bodyPr/>
          <a:lstStyle>
            <a:lvl1pPr>
              <a:defRPr>
                <a:solidFill>
                  <a:srgbClr val="21834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00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RTP_logo_col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7049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162175" y="809625"/>
            <a:ext cx="6524625" cy="1588"/>
          </a:xfrm>
          <a:prstGeom prst="line">
            <a:avLst/>
          </a:prstGeom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5" descr="RTP_logo_col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7049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73300" y="788988"/>
            <a:ext cx="641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100" b="1" i="1" dirty="0" smtClean="0">
                <a:solidFill>
                  <a:srgbClr val="21834E"/>
                </a:solidFill>
              </a:rPr>
              <a:t>YOUR GLOBAL COMPOUNDER OF CUSTOM ENGINEERED THERMOPLASTICS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300" y="0"/>
            <a:ext cx="6413500" cy="819150"/>
          </a:xfrm>
        </p:spPr>
        <p:txBody>
          <a:bodyPr/>
          <a:lstStyle>
            <a:lvl1pPr>
              <a:defRPr>
                <a:solidFill>
                  <a:srgbClr val="21834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7200" y="1382713"/>
            <a:ext cx="8229600" cy="5502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1"/>
          </p:nvPr>
        </p:nvSpPr>
        <p:spPr>
          <a:xfrm>
            <a:off x="457200" y="2168525"/>
            <a:ext cx="8229600" cy="4225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3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RTP_logo_col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7049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162175" y="809625"/>
            <a:ext cx="6524625" cy="1588"/>
          </a:xfrm>
          <a:prstGeom prst="line">
            <a:avLst/>
          </a:prstGeom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5" descr="RTP_logo_col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7049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73300" y="788988"/>
            <a:ext cx="64135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100" b="1" i="1" dirty="0" smtClean="0">
                <a:solidFill>
                  <a:srgbClr val="21834E"/>
                </a:solidFill>
              </a:rPr>
              <a:t>YOUR GLOBAL COMPOUNDER OF CUSTOM ENGINEERED THERMOPLASTICS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300" y="0"/>
            <a:ext cx="6413500" cy="819150"/>
          </a:xfrm>
        </p:spPr>
        <p:txBody>
          <a:bodyPr/>
          <a:lstStyle>
            <a:lvl1pPr>
              <a:defRPr>
                <a:solidFill>
                  <a:srgbClr val="21834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28146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4810118" y="1371600"/>
            <a:ext cx="387668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570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RTP_logo_col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7049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162175" y="809625"/>
            <a:ext cx="6524625" cy="1588"/>
          </a:xfrm>
          <a:prstGeom prst="line">
            <a:avLst/>
          </a:prstGeom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5" descr="RTP_logo_col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7049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11400" y="788988"/>
            <a:ext cx="6375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100" b="1" i="1" dirty="0" smtClean="0">
                <a:solidFill>
                  <a:srgbClr val="21834E"/>
                </a:solidFill>
              </a:rPr>
              <a:t>YOUR GLOBAL COMPOUNDER OF CUSTOM ENGINEERED THERMOPLASTICS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400" y="0"/>
            <a:ext cx="6375400" cy="819150"/>
          </a:xfrm>
        </p:spPr>
        <p:txBody>
          <a:bodyPr/>
          <a:lstStyle>
            <a:lvl1pPr>
              <a:defRPr>
                <a:solidFill>
                  <a:srgbClr val="21834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56556"/>
            <a:ext cx="4116907" cy="43442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4810118" y="2056556"/>
            <a:ext cx="3876682" cy="43442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57200" y="1258888"/>
            <a:ext cx="4116906" cy="561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810125" y="1258888"/>
            <a:ext cx="3876675" cy="561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8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RTP_logo_col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7049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162175" y="809625"/>
            <a:ext cx="6524625" cy="1588"/>
          </a:xfrm>
          <a:prstGeom prst="line">
            <a:avLst/>
          </a:prstGeom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5" descr="RTP_logo_col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7049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86000" y="788988"/>
            <a:ext cx="6400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100" b="1" i="1" dirty="0" smtClean="0">
                <a:solidFill>
                  <a:srgbClr val="21834E"/>
                </a:solidFill>
              </a:rPr>
              <a:t>YOUR GLOBAL COMPOUNDER OF CUSTOM ENGINEERED THERMOPLASTICS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6400800" cy="819150"/>
          </a:xfrm>
        </p:spPr>
        <p:txBody>
          <a:bodyPr/>
          <a:lstStyle>
            <a:lvl1pPr>
              <a:defRPr>
                <a:solidFill>
                  <a:srgbClr val="21834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8137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5495672" y="1371600"/>
            <a:ext cx="3191128" cy="23931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5495671" y="3922713"/>
            <a:ext cx="3191129" cy="2478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7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RTP_logo_col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7049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162175" y="809625"/>
            <a:ext cx="6524625" cy="1588"/>
          </a:xfrm>
          <a:prstGeom prst="line">
            <a:avLst/>
          </a:prstGeom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5" descr="RTP_logo_col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7049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86000" y="788988"/>
            <a:ext cx="64008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100" b="1" i="1" dirty="0" smtClean="0">
                <a:solidFill>
                  <a:srgbClr val="21834E"/>
                </a:solidFill>
              </a:rPr>
              <a:t>YOUR GLOBAL COMPOUNDER OF CUSTOM ENGINEERED THERMOPLASTICS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6400800" cy="819150"/>
          </a:xfrm>
        </p:spPr>
        <p:txBody>
          <a:bodyPr/>
          <a:lstStyle>
            <a:lvl1pPr>
              <a:defRPr>
                <a:solidFill>
                  <a:srgbClr val="21834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9792" y="1371600"/>
            <a:ext cx="4787008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457200" y="1371600"/>
            <a:ext cx="3217820" cy="23931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57201" y="3922713"/>
            <a:ext cx="3217819" cy="2478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1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RTP_logo_col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7049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162175" y="809625"/>
            <a:ext cx="6524625" cy="1588"/>
          </a:xfrm>
          <a:prstGeom prst="line">
            <a:avLst/>
          </a:prstGeom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5" descr="RTP_logo_col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7049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62175" y="788988"/>
            <a:ext cx="65246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100" b="1" i="1" dirty="0" smtClean="0">
                <a:solidFill>
                  <a:srgbClr val="21834E"/>
                </a:solidFill>
              </a:rPr>
              <a:t>YOUR GLOBAL COMPOUNDER OF CUSTOM ENGINEERED THERMOPLASTICS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834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381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57200" y="3905898"/>
            <a:ext cx="8229600" cy="2381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36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2175" y="0"/>
            <a:ext cx="6524625" cy="819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defTabSz="457200" rtl="0" eaLnBrk="1" fontAlgn="base" hangingPunct="1">
        <a:spcBef>
          <a:spcPct val="0"/>
        </a:spcBef>
        <a:spcAft>
          <a:spcPct val="0"/>
        </a:spcAft>
        <a:defRPr sz="3600" b="1" i="1" kern="1200">
          <a:solidFill>
            <a:srgbClr val="21834E"/>
          </a:solidFill>
          <a:effectLst>
            <a:outerShdw blurRad="50800" dist="25400" dir="270000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Franklin Gothic Medium" pitchFamily="-107" charset="0"/>
          <a:ea typeface="ＭＳ Ｐゴシック" pitchFamily="-107" charset="-128"/>
          <a:cs typeface="ＭＳ Ｐゴシック" pitchFamily="-107" charset="-128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Franklin Gothic Medium" pitchFamily="-107" charset="0"/>
          <a:ea typeface="ＭＳ Ｐゴシック" pitchFamily="-107" charset="-128"/>
          <a:cs typeface="ＭＳ Ｐゴシック" pitchFamily="-107" charset="-128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Franklin Gothic Medium" pitchFamily="-107" charset="0"/>
          <a:ea typeface="ＭＳ Ｐゴシック" pitchFamily="-107" charset="-128"/>
          <a:cs typeface="ＭＳ Ｐゴシック" pitchFamily="-107" charset="-128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Franklin Gothic Medium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Franklin Gothic Medium" pitchFamily="-107" charset="0"/>
          <a:ea typeface="ＭＳ Ｐゴシック" pitchFamily="-107" charset="-128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Franklin Gothic Medium" pitchFamily="-107" charset="0"/>
          <a:ea typeface="ＭＳ Ｐゴシック" pitchFamily="-107" charset="-128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Franklin Gothic Medium" pitchFamily="-107" charset="0"/>
          <a:ea typeface="ＭＳ Ｐゴシック" pitchFamily="-107" charset="-128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Franklin Gothic Medium" pitchFamily="-107" charset="0"/>
          <a:ea typeface="ＭＳ Ｐゴシック" pitchFamily="-107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rtpcompany.com/about/plants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rtpcompany.com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685800" y="2060576"/>
            <a:ext cx="7772400" cy="149225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 i="0" kern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pitchFamily="-107" charset="0"/>
                <a:ea typeface="+mj-ea"/>
                <a:cs typeface="+mj-cs"/>
              </a:defRPr>
            </a:lvl1pPr>
            <a:lvl2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Franklin Gothic Medium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Franklin Gothic Medium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Franklin Gothic Medium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Franklin Gothic Medium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Franklin Gothic Medium" pitchFamily="-107" charset="0"/>
                <a:ea typeface="ＭＳ Ｐゴシック" pitchFamily="-107" charset="-128"/>
              </a:defRPr>
            </a:lvl6pPr>
            <a:lvl7pPr marL="914400"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Franklin Gothic Medium" pitchFamily="-107" charset="0"/>
                <a:ea typeface="ＭＳ Ｐゴシック" pitchFamily="-107" charset="-128"/>
              </a:defRPr>
            </a:lvl7pPr>
            <a:lvl8pPr marL="1371600"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Franklin Gothic Medium" pitchFamily="-107" charset="0"/>
                <a:ea typeface="ＭＳ Ｐゴシック" pitchFamily="-107" charset="-128"/>
              </a:defRPr>
            </a:lvl8pPr>
            <a:lvl9pPr marL="1828800"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Franklin Gothic Medium" pitchFamily="-107" charset="0"/>
                <a:ea typeface="ＭＳ Ｐゴシック" pitchFamily="-107" charset="-128"/>
              </a:defRPr>
            </a:lvl9pPr>
          </a:lstStyle>
          <a:p>
            <a:pPr>
              <a:defRPr/>
            </a:pP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Rectangle 3"/>
          <p:cNvSpPr>
            <a:spLocks noGrp="1"/>
          </p:cNvSpPr>
          <p:nvPr>
            <p:ph type="subTitle" idx="1"/>
          </p:nvPr>
        </p:nvSpPr>
        <p:spPr>
          <a:xfrm>
            <a:off x="1371600" y="4250311"/>
            <a:ext cx="6400800" cy="1680121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28" charset="0"/>
              </a:rPr>
              <a:t>Duncan Hogg</a:t>
            </a:r>
          </a:p>
          <a:p>
            <a:pPr>
              <a:buFont typeface="Arial" charset="0"/>
              <a:buNone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28" charset="0"/>
              </a:rPr>
              <a:t>Energy Market Manager</a:t>
            </a:r>
          </a:p>
        </p:txBody>
      </p:sp>
    </p:spTree>
    <p:extLst>
      <p:ext uri="{BB962C8B-B14F-4D97-AF65-F5344CB8AC3E}">
        <p14:creationId xmlns:p14="http://schemas.microsoft.com/office/powerpoint/2010/main" val="3952017571"/>
      </p:ext>
    </p:extLst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6477000" cy="800100"/>
          </a:xfrm>
        </p:spPr>
        <p:txBody>
          <a:bodyPr anchor="b"/>
          <a:lstStyle/>
          <a:p>
            <a:pPr algn="r" eaLnBrk="1" hangingPunct="1"/>
            <a:r>
              <a:rPr lang="en-US" sz="3600" i="1" dirty="0">
                <a:latin typeface="Franklin Gothic Medium" charset="0"/>
                <a:ea typeface="ＭＳ Ｐゴシック" charset="0"/>
                <a:cs typeface="ＭＳ Ｐゴシック" charset="0"/>
              </a:rPr>
              <a:t>Technical Service</a:t>
            </a:r>
          </a:p>
        </p:txBody>
      </p:sp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457200" y="1371600"/>
            <a:ext cx="82296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>
                <a:latin typeface="Franklin Gothic Medium" charset="0"/>
              </a:rPr>
              <a:t>20+ Technical Service engineers and specialists worldwide:</a:t>
            </a:r>
          </a:p>
          <a:p>
            <a:pPr lvl="1" eaLnBrk="1" hangingPunct="1">
              <a:spcBef>
                <a:spcPts val="2400"/>
              </a:spcBef>
              <a:buFontTx/>
              <a:buChar char="•"/>
            </a:pPr>
            <a:r>
              <a:rPr lang="en-US" sz="2400" dirty="0">
                <a:latin typeface="Franklin Gothic Book" charset="0"/>
                <a:cs typeface="Franklin Gothic Book" charset="0"/>
              </a:rPr>
              <a:t> Molding trials</a:t>
            </a:r>
          </a:p>
          <a:p>
            <a:pPr lvl="1" eaLnBrk="1" hangingPunct="1">
              <a:spcBef>
                <a:spcPts val="2400"/>
              </a:spcBef>
              <a:buFontTx/>
              <a:buChar char="•"/>
            </a:pPr>
            <a:r>
              <a:rPr lang="en-US" sz="2400" dirty="0">
                <a:latin typeface="Franklin Gothic Book" charset="0"/>
                <a:cs typeface="Franklin Gothic Book" charset="0"/>
              </a:rPr>
              <a:t> Process optimization</a:t>
            </a:r>
          </a:p>
          <a:p>
            <a:pPr lvl="1" eaLnBrk="1" hangingPunct="1">
              <a:spcBef>
                <a:spcPts val="2400"/>
              </a:spcBef>
              <a:buFontTx/>
              <a:buChar char="•"/>
            </a:pPr>
            <a:r>
              <a:rPr lang="en-US" sz="2400" dirty="0">
                <a:latin typeface="Franklin Gothic Book" charset="0"/>
                <a:cs typeface="Franklin Gothic Book" charset="0"/>
              </a:rPr>
              <a:t> Problem resolution</a:t>
            </a:r>
          </a:p>
          <a:p>
            <a:pPr lvl="1" eaLnBrk="1" hangingPunct="1">
              <a:spcBef>
                <a:spcPts val="2400"/>
              </a:spcBef>
              <a:buFontTx/>
              <a:buChar char="•"/>
            </a:pPr>
            <a:r>
              <a:rPr lang="en-US" sz="2400" dirty="0">
                <a:latin typeface="Franklin Gothic Book" charset="0"/>
                <a:cs typeface="Franklin Gothic Book" charset="0"/>
              </a:rPr>
              <a:t> CAE support</a:t>
            </a:r>
          </a:p>
          <a:p>
            <a:pPr eaLnBrk="1" hangingPunct="1"/>
            <a:endParaRPr lang="en-US" sz="1800" b="1" dirty="0">
              <a:latin typeface="Calibri" charset="0"/>
            </a:endParaRPr>
          </a:p>
        </p:txBody>
      </p:sp>
      <p:pic>
        <p:nvPicPr>
          <p:cNvPr id="7" name="Picture 6" descr="tech_servic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500" y="2171922"/>
            <a:ext cx="2527300" cy="379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tbar_test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901" y="3699097"/>
            <a:ext cx="1689100" cy="2651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6477000" cy="825500"/>
          </a:xfrm>
        </p:spPr>
        <p:txBody>
          <a:bodyPr anchor="b"/>
          <a:lstStyle/>
          <a:p>
            <a:pPr algn="r" eaLnBrk="1" hangingPunct="1"/>
            <a:r>
              <a:rPr lang="en-US" sz="3600" i="1" dirty="0">
                <a:latin typeface="Franklin Gothic Medium" charset="0"/>
                <a:ea typeface="ＭＳ Ｐゴシック" charset="0"/>
                <a:cs typeface="ＭＳ Ｐゴシック" charset="0"/>
              </a:rPr>
              <a:t>Customer Service</a:t>
            </a:r>
          </a:p>
        </p:txBody>
      </p:sp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457200" y="1371600"/>
            <a:ext cx="82296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/>
          <a:p>
            <a:pPr marL="457200" indent="-457200">
              <a:spcAft>
                <a:spcPts val="1800"/>
              </a:spcAft>
              <a:buFont typeface="Arial" charset="0"/>
              <a:buChar char="•"/>
            </a:pPr>
            <a:r>
              <a:rPr lang="en-US" sz="2800" dirty="0">
                <a:latin typeface="Franklin Gothic Medium" charset="0"/>
              </a:rPr>
              <a:t>Real people regionally located</a:t>
            </a:r>
          </a:p>
          <a:p>
            <a:pPr marL="457200" indent="-457200">
              <a:spcAft>
                <a:spcPts val="1800"/>
              </a:spcAft>
              <a:buFont typeface="Arial" charset="0"/>
              <a:buChar char="•"/>
            </a:pPr>
            <a:r>
              <a:rPr lang="en-US" sz="2800" dirty="0">
                <a:latin typeface="Franklin Gothic Medium" charset="0"/>
              </a:rPr>
              <a:t>20+ worldwide</a:t>
            </a:r>
          </a:p>
          <a:p>
            <a:pPr marL="457200" indent="-457200">
              <a:spcAft>
                <a:spcPts val="1800"/>
              </a:spcAft>
              <a:buFont typeface="Arial" charset="0"/>
              <a:buChar char="•"/>
            </a:pPr>
            <a:r>
              <a:rPr lang="en-US" sz="2800" dirty="0">
                <a:latin typeface="Franklin Gothic Medium" charset="0"/>
              </a:rPr>
              <a:t>Avg. 15+ years of experience</a:t>
            </a:r>
          </a:p>
          <a:p>
            <a:pPr marL="457200" indent="-457200">
              <a:spcAft>
                <a:spcPts val="1800"/>
              </a:spcAft>
              <a:buFont typeface="Arial" charset="0"/>
              <a:buChar char="•"/>
            </a:pPr>
            <a:r>
              <a:rPr lang="en-US" sz="2800" dirty="0">
                <a:latin typeface="Franklin Gothic Medium" charset="0"/>
              </a:rPr>
              <a:t>Dedicated to serving our</a:t>
            </a:r>
            <a:br>
              <a:rPr lang="en-US" sz="2800" dirty="0">
                <a:latin typeface="Franklin Gothic Medium" charset="0"/>
              </a:rPr>
            </a:br>
            <a:r>
              <a:rPr lang="en-US" sz="2800" dirty="0">
                <a:latin typeface="Franklin Gothic Medium" charset="0"/>
              </a:rPr>
              <a:t>customers</a:t>
            </a:r>
          </a:p>
        </p:txBody>
      </p:sp>
      <p:pic>
        <p:nvPicPr>
          <p:cNvPr id="6" name="Picture 5" descr="3320305300_161416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886200"/>
            <a:ext cx="3200400" cy="2500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3"/>
          <p:cNvSpPr txBox="1">
            <a:spLocks noChangeArrowheads="1"/>
          </p:cNvSpPr>
          <p:nvPr/>
        </p:nvSpPr>
        <p:spPr bwMode="auto">
          <a:xfrm>
            <a:off x="2209800" y="838200"/>
            <a:ext cx="6477000" cy="27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t">
            <a:no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100" b="1" i="1" dirty="0">
                <a:solidFill>
                  <a:srgbClr val="21834E"/>
                </a:solidFill>
                <a:latin typeface="Arial"/>
                <a:cs typeface="Arial"/>
              </a:rPr>
              <a:t>OF CUSTOM ENGINEERED THERMOPLASTICS</a:t>
            </a:r>
          </a:p>
        </p:txBody>
      </p:sp>
      <p:sp>
        <p:nvSpPr>
          <p:cNvPr id="31746" name="Text Box 7"/>
          <p:cNvSpPr txBox="1">
            <a:spLocks noChangeArrowheads="1"/>
          </p:cNvSpPr>
          <p:nvPr/>
        </p:nvSpPr>
        <p:spPr bwMode="auto">
          <a:xfrm>
            <a:off x="0" y="1371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latin typeface="Franklin Gothic Medium" charset="0"/>
              </a:rPr>
              <a:t>Global Manufacturing</a:t>
            </a:r>
            <a:endParaRPr lang="en-US" sz="1800" dirty="0">
              <a:latin typeface="Franklin Gothic Medium" charset="0"/>
            </a:endParaRPr>
          </a:p>
        </p:txBody>
      </p:sp>
      <p:sp>
        <p:nvSpPr>
          <p:cNvPr id="31747" name="TextBox 6"/>
          <p:cNvSpPr txBox="1">
            <a:spLocks noChangeArrowheads="1"/>
          </p:cNvSpPr>
          <p:nvPr/>
        </p:nvSpPr>
        <p:spPr bwMode="auto">
          <a:xfrm>
            <a:off x="0" y="55245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Franklin Gothic Medium" charset="0"/>
              </a:rPr>
              <a:t>United States• Mexico • France • Germany • China • Singapore</a:t>
            </a:r>
          </a:p>
        </p:txBody>
      </p:sp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5" y="2295525"/>
            <a:ext cx="86677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49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6477000" cy="838200"/>
          </a:xfrm>
        </p:spPr>
        <p:txBody>
          <a:bodyPr anchor="b"/>
          <a:lstStyle/>
          <a:p>
            <a:pPr algn="r" eaLnBrk="1" hangingPunct="1"/>
            <a:r>
              <a:rPr lang="en-US" sz="3600" i="1" dirty="0">
                <a:latin typeface="Franklin Gothic Medium" charset="0"/>
                <a:ea typeface="ＭＳ Ｐゴシック" charset="0"/>
                <a:cs typeface="ＭＳ Ｐゴシック" charset="0"/>
              </a:rPr>
              <a:t>Your GLOBAL Compounder</a:t>
            </a:r>
            <a:endParaRPr lang="en-US" sz="3600" dirty="0">
              <a:latin typeface="Franklin Gothic Medium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3"/>
          <p:cNvSpPr txBox="1">
            <a:spLocks noChangeArrowheads="1"/>
          </p:cNvSpPr>
          <p:nvPr/>
        </p:nvSpPr>
        <p:spPr bwMode="auto">
          <a:xfrm>
            <a:off x="2209800" y="838200"/>
            <a:ext cx="646430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t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100" b="1" i="1" dirty="0">
                <a:solidFill>
                  <a:srgbClr val="21834E"/>
                </a:solidFill>
                <a:latin typeface="Arial"/>
                <a:cs typeface="Arial"/>
              </a:rPr>
              <a:t>OF CUSTOM ENGINEERED THERMOPLASTICS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1600200"/>
            <a:ext cx="885983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6464300" cy="838200"/>
          </a:xfrm>
        </p:spPr>
        <p:txBody>
          <a:bodyPr anchor="b"/>
          <a:lstStyle/>
          <a:p>
            <a:pPr algn="r" eaLnBrk="1" hangingPunct="1"/>
            <a:r>
              <a:rPr lang="en-US" sz="3600" i="1" dirty="0">
                <a:latin typeface="Franklin Gothic Medium" charset="0"/>
                <a:ea typeface="ＭＳ Ｐゴシック" charset="0"/>
                <a:cs typeface="ＭＳ Ｐゴシック" charset="0"/>
              </a:rPr>
              <a:t>Your GLOBAL Compounder</a:t>
            </a:r>
            <a:endParaRPr lang="en-US" sz="3600" dirty="0">
              <a:latin typeface="Franklin Gothic Medium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6489700" cy="838200"/>
          </a:xfrm>
        </p:spPr>
        <p:txBody>
          <a:bodyPr anchor="b"/>
          <a:lstStyle/>
          <a:p>
            <a:pPr algn="r" eaLnBrk="1" hangingPunct="1"/>
            <a:r>
              <a:rPr lang="en-US" sz="3600" i="1" dirty="0">
                <a:latin typeface="Franklin Gothic Medium" charset="0"/>
                <a:ea typeface="ＭＳ Ｐゴシック" charset="0"/>
                <a:cs typeface="ＭＳ Ｐゴシック" charset="0"/>
              </a:rPr>
              <a:t>Your GLOBAL Compounder</a:t>
            </a:r>
            <a:endParaRPr lang="en-US" sz="3600" dirty="0">
              <a:latin typeface="Franklin Gothic Medium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TextBox 3"/>
          <p:cNvSpPr txBox="1">
            <a:spLocks noChangeArrowheads="1"/>
          </p:cNvSpPr>
          <p:nvPr/>
        </p:nvSpPr>
        <p:spPr bwMode="auto">
          <a:xfrm>
            <a:off x="2209800" y="838200"/>
            <a:ext cx="648970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100" b="1" i="1" dirty="0">
                <a:solidFill>
                  <a:srgbClr val="21834E"/>
                </a:solidFill>
                <a:latin typeface="Arial"/>
                <a:cs typeface="Arial"/>
              </a:rPr>
              <a:t>OF CUSTOM ENGINEERED THERMOPLASTICS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457200" y="13716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dirty="0" smtClean="0">
                <a:solidFill>
                  <a:srgbClr val="21834E"/>
                </a:solidFill>
                <a:latin typeface="Franklin Gothic Medium" charset="0"/>
              </a:rPr>
              <a:t>		Develop it anywhere…</a:t>
            </a:r>
            <a:br>
              <a:rPr lang="en-US" sz="2800" dirty="0" smtClean="0">
                <a:solidFill>
                  <a:srgbClr val="21834E"/>
                </a:solidFill>
                <a:latin typeface="Franklin Gothic Medium" charset="0"/>
              </a:rPr>
            </a:br>
            <a:r>
              <a:rPr lang="en-US" sz="2800" dirty="0" smtClean="0">
                <a:solidFill>
                  <a:srgbClr val="21834E"/>
                </a:solidFill>
                <a:latin typeface="Franklin Gothic Medium" charset="0"/>
              </a:rPr>
              <a:t>					make it anywhere…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21834E"/>
                </a:solidFill>
                <a:latin typeface="Franklin Gothic Medium" charset="0"/>
              </a:rPr>
              <a:t>								support it everywhere!</a:t>
            </a:r>
            <a:endParaRPr lang="en-US" sz="2800" u="sng" dirty="0" smtClean="0">
              <a:solidFill>
                <a:srgbClr val="21834E"/>
              </a:solidFill>
              <a:latin typeface="Franklin Gothic Medium" charset="0"/>
            </a:endParaRPr>
          </a:p>
          <a:p>
            <a:pPr marL="347472" indent="-347472" eaLnBrk="1" hangingPunct="1">
              <a:defRPr/>
            </a:pPr>
            <a:endParaRPr lang="en-US" sz="2400" dirty="0" smtClean="0">
              <a:latin typeface="Franklin Gothic Medium" charset="0"/>
            </a:endParaRPr>
          </a:p>
          <a:p>
            <a:pPr marL="347472" indent="-347472" eaLnBrk="1" hangingPunct="1">
              <a:buFont typeface="Arial"/>
              <a:buChar char="•"/>
              <a:defRPr/>
            </a:pPr>
            <a:r>
              <a:rPr lang="en-US" sz="2400" dirty="0" smtClean="0">
                <a:latin typeface="Franklin Gothic Medium" charset="0"/>
              </a:rPr>
              <a:t>Scalability: Develop your solution on a small scale and produce your solution in large quantities</a:t>
            </a:r>
          </a:p>
          <a:p>
            <a:pPr marL="347472" indent="-347472" eaLnBrk="1" hangingPunct="1">
              <a:buFont typeface="Arial"/>
              <a:buChar char="•"/>
              <a:defRPr/>
            </a:pPr>
            <a:endParaRPr lang="en-US" sz="2400" dirty="0" smtClean="0">
              <a:latin typeface="Franklin Gothic Medium" charset="0"/>
            </a:endParaRPr>
          </a:p>
          <a:p>
            <a:pPr marL="347472" indent="-347472" eaLnBrk="1" hangingPunct="1">
              <a:buFont typeface="Arial"/>
              <a:buChar char="•"/>
              <a:defRPr/>
            </a:pPr>
            <a:r>
              <a:rPr lang="en-US" sz="2400" dirty="0" smtClean="0">
                <a:latin typeface="Franklin Gothic Medium" charset="0"/>
              </a:rPr>
              <a:t>Plant-to-plant consistency</a:t>
            </a:r>
          </a:p>
          <a:p>
            <a:pPr marL="347472" indent="-347472" eaLnBrk="1" hangingPunct="1">
              <a:buFont typeface="Arial"/>
              <a:buChar char="•"/>
              <a:defRPr/>
            </a:pPr>
            <a:endParaRPr lang="en-US" sz="2400" dirty="0" smtClean="0">
              <a:latin typeface="Franklin Gothic Medium" charset="0"/>
            </a:endParaRPr>
          </a:p>
          <a:p>
            <a:pPr marL="347472" indent="-347472" eaLnBrk="1" hangingPunct="1">
              <a:buFont typeface="Arial"/>
              <a:buChar char="•"/>
              <a:defRPr/>
            </a:pPr>
            <a:r>
              <a:rPr lang="en-US" sz="2400" dirty="0" smtClean="0">
                <a:latin typeface="Franklin Gothic Medium" charset="0"/>
              </a:rPr>
              <a:t>ISO 9001:2008 Registered facilities</a:t>
            </a:r>
          </a:p>
          <a:p>
            <a:pPr eaLnBrk="1" hangingPunct="1">
              <a:defRPr/>
            </a:pPr>
            <a:endParaRPr lang="en-US" dirty="0" smtClean="0">
              <a:latin typeface="Franklin Gothic Medium" charset="0"/>
            </a:endParaRPr>
          </a:p>
        </p:txBody>
      </p:sp>
      <p:pic>
        <p:nvPicPr>
          <p:cNvPr id="33796" name="Picture 6" descr="[ISO 9001]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5562600"/>
            <a:ext cx="5715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SC_338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500" y="3976271"/>
            <a:ext cx="2286000" cy="2308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6477000" cy="838200"/>
          </a:xfrm>
        </p:spPr>
        <p:txBody>
          <a:bodyPr anchor="b"/>
          <a:lstStyle/>
          <a:p>
            <a:pPr algn="r" eaLnBrk="1" hangingPunct="1"/>
            <a:r>
              <a:rPr lang="en-US" sz="3600" i="1" dirty="0">
                <a:latin typeface="Franklin Gothic Medium" charset="0"/>
                <a:ea typeface="ＭＳ Ｐゴシック" charset="0"/>
                <a:cs typeface="ＭＳ Ｐゴシック" charset="0"/>
              </a:rPr>
              <a:t>Product Families</a:t>
            </a:r>
          </a:p>
        </p:txBody>
      </p:sp>
      <p:sp>
        <p:nvSpPr>
          <p:cNvPr id="34826" name="TextBox 3"/>
          <p:cNvSpPr txBox="1">
            <a:spLocks noChangeArrowheads="1"/>
          </p:cNvSpPr>
          <p:nvPr/>
        </p:nvSpPr>
        <p:spPr bwMode="auto">
          <a:xfrm>
            <a:off x="2209800" y="838200"/>
            <a:ext cx="647700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100" b="1" i="1" dirty="0">
                <a:solidFill>
                  <a:srgbClr val="21834E"/>
                </a:solidFill>
                <a:latin typeface="Arial"/>
                <a:cs typeface="Arial"/>
              </a:rPr>
              <a:t>COMPREHENSIVE PRODUCT LINE</a:t>
            </a:r>
          </a:p>
        </p:txBody>
      </p: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76200" y="5951538"/>
            <a:ext cx="9067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latin typeface="Franklin Gothic Medium" charset="0"/>
              </a:rPr>
              <a:t>Compounds</a:t>
            </a:r>
            <a:r>
              <a:rPr lang="en-US" sz="2800" dirty="0">
                <a:solidFill>
                  <a:srgbClr val="FF0000"/>
                </a:solidFill>
                <a:latin typeface="Franklin Gothic Medium" charset="0"/>
              </a:rPr>
              <a:t> </a:t>
            </a:r>
            <a:r>
              <a:rPr lang="en-US" sz="2800" dirty="0">
                <a:latin typeface="Franklin Gothic Medium" charset="0"/>
              </a:rPr>
              <a:t>formulated to meet your needs</a:t>
            </a:r>
            <a:endParaRPr lang="en-US" sz="2800" u="sng" dirty="0">
              <a:latin typeface="Franklin Gothic Medium" charset="0"/>
            </a:endParaRPr>
          </a:p>
          <a:p>
            <a:pPr eaLnBrk="1" hangingPunct="1"/>
            <a:endParaRPr lang="en-US" sz="1800" dirty="0"/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551498" y="2968808"/>
            <a:ext cx="15864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>
                <a:latin typeface="Franklin Gothic Medium" charset="0"/>
              </a:rPr>
              <a:t>STRUCTURAL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793710" y="2974170"/>
            <a:ext cx="17577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dirty="0">
                <a:latin typeface="Franklin Gothic Medium" charset="0"/>
              </a:rPr>
              <a:t>WEAR RESISTANT</a:t>
            </a:r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6908800" y="2968808"/>
            <a:ext cx="1778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>
                <a:latin typeface="Franklin Gothic Medium" charset="0"/>
              </a:rPr>
              <a:t>THERMOPLASTIC</a:t>
            </a:r>
          </a:p>
          <a:p>
            <a:pPr algn="ctr" eaLnBrk="1" hangingPunct="1"/>
            <a:r>
              <a:rPr lang="en-US" sz="1600" dirty="0">
                <a:latin typeface="Franklin Gothic Medium" charset="0"/>
              </a:rPr>
              <a:t>ELASTOMERS</a:t>
            </a: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1452934" y="5138783"/>
            <a:ext cx="1905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>
                <a:latin typeface="Franklin Gothic Medium" charset="0"/>
              </a:rPr>
              <a:t>FLAME RETARDANT</a:t>
            </a: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3787643" y="5138783"/>
            <a:ext cx="1554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>
                <a:latin typeface="Franklin Gothic Medium" charset="0"/>
              </a:rPr>
              <a:t>COLOR</a:t>
            </a:r>
          </a:p>
        </p:txBody>
      </p:sp>
      <p:pic>
        <p:nvPicPr>
          <p:cNvPr id="30" name="Picture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093" y="3838463"/>
            <a:ext cx="1554480" cy="11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5935163" y="5127827"/>
            <a:ext cx="16596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 smtClean="0">
                <a:latin typeface="Franklin Gothic Medium" charset="0"/>
              </a:rPr>
              <a:t>FILM AND SHEET</a:t>
            </a:r>
            <a:endParaRPr lang="en-US" sz="1600" dirty="0">
              <a:latin typeface="Franklin Gothic Medium" charset="0"/>
            </a:endParaRPr>
          </a:p>
        </p:txBody>
      </p:sp>
      <p:pic>
        <p:nvPicPr>
          <p:cNvPr id="32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643" y="3861150"/>
            <a:ext cx="1554480" cy="11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5010119" y="2968808"/>
            <a:ext cx="15544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 smtClean="0">
                <a:latin typeface="Franklin Gothic Medium" charset="0"/>
              </a:rPr>
              <a:t>CONDUCTIVE</a:t>
            </a:r>
            <a:endParaRPr lang="en-US" sz="1600" dirty="0">
              <a:latin typeface="Franklin Gothic Medium" charset="0"/>
            </a:endParaRPr>
          </a:p>
        </p:txBody>
      </p:sp>
      <p:pic>
        <p:nvPicPr>
          <p:cNvPr id="34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194" y="3861150"/>
            <a:ext cx="1554480" cy="11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48" y="1693676"/>
            <a:ext cx="1554480" cy="11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" y="1693676"/>
            <a:ext cx="1554480" cy="11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010" y="1693676"/>
            <a:ext cx="1554480" cy="11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19" y="1693676"/>
            <a:ext cx="1554480" cy="11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2162174" y="0"/>
            <a:ext cx="6524625" cy="1295400"/>
          </a:xfrm>
          <a:solidFill>
            <a:schemeClr val="bg1"/>
          </a:solidFill>
        </p:spPr>
        <p:txBody>
          <a:bodyPr/>
          <a:lstStyle/>
          <a:p>
            <a:pPr algn="r" eaLnBrk="1" hangingPunct="1"/>
            <a:r>
              <a:rPr lang="en-US" sz="2800" i="1" dirty="0">
                <a:latin typeface="Franklin Gothic Medium" charset="0"/>
                <a:ea typeface="ＭＳ Ｐゴシック" charset="0"/>
                <a:cs typeface="ＭＳ Ｐゴシック" charset="0"/>
              </a:rPr>
              <a:t>YOUR GLOBAL COMPOUNDER OF</a:t>
            </a:r>
            <a:br>
              <a:rPr lang="en-US" sz="2800" i="1" dirty="0">
                <a:latin typeface="Franklin Gothic Medium" charset="0"/>
                <a:ea typeface="ＭＳ Ｐゴシック" charset="0"/>
                <a:cs typeface="ＭＳ Ｐゴシック" charset="0"/>
              </a:rPr>
            </a:br>
            <a:r>
              <a:rPr lang="en-US" sz="2800" i="1" dirty="0">
                <a:latin typeface="Franklin Gothic Medium" charset="0"/>
                <a:ea typeface="ＭＳ Ｐゴシック" charset="0"/>
                <a:cs typeface="ＭＳ Ｐゴシック" charset="0"/>
              </a:rPr>
              <a:t>CUSTOM ENGINEERED THERMOPLASTICS</a:t>
            </a:r>
          </a:p>
        </p:txBody>
      </p:sp>
      <p:pic>
        <p:nvPicPr>
          <p:cNvPr id="4" name="Picture 3" descr="global_handshake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3919" y="1828800"/>
            <a:ext cx="3402880" cy="340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457200" y="1549400"/>
            <a:ext cx="64008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latin typeface="Franklin Gothic Medium" charset="0"/>
                <a:cs typeface="Franklin Gothic Medium" charset="0"/>
              </a:rPr>
              <a:t>Customer focused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latin typeface="Franklin Gothic Medium" charset="0"/>
                <a:cs typeface="Franklin Gothic Medium" charset="0"/>
              </a:rPr>
              <a:t>Speed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ja-JP" altLang="en-US" sz="3200" dirty="0">
                <a:latin typeface="Franklin Gothic Medium" charset="0"/>
                <a:cs typeface="Franklin Gothic Medium" charset="0"/>
              </a:rPr>
              <a:t>“</a:t>
            </a:r>
            <a:r>
              <a:rPr lang="en-US" altLang="ja-JP" sz="3200" dirty="0">
                <a:latin typeface="Franklin Gothic Medium" charset="0"/>
                <a:cs typeface="Franklin Gothic Medium" charset="0"/>
              </a:rPr>
              <a:t>Bureaucracy-less</a:t>
            </a:r>
            <a:r>
              <a:rPr lang="ja-JP" altLang="en-US" sz="3200" dirty="0">
                <a:latin typeface="Franklin Gothic Medium" charset="0"/>
                <a:cs typeface="Franklin Gothic Medium" charset="0"/>
              </a:rPr>
              <a:t>”</a:t>
            </a:r>
            <a:endParaRPr lang="en-US" altLang="ja-JP" sz="3200" dirty="0">
              <a:latin typeface="Franklin Gothic Medium" charset="0"/>
              <a:cs typeface="Franklin Gothic Medium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latin typeface="Franklin Gothic Medium" charset="0"/>
                <a:cs typeface="Franklin Gothic Medium" charset="0"/>
              </a:rPr>
              <a:t>Independent /objective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latin typeface="Franklin Gothic Medium" charset="0"/>
                <a:cs typeface="Franklin Gothic Medium" charset="0"/>
              </a:rPr>
              <a:t>Global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162175" y="835025"/>
            <a:ext cx="6524625" cy="1588"/>
          </a:xfrm>
          <a:prstGeom prst="line">
            <a:avLst/>
          </a:prstGeom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Franklin Gothic Medium" charset="0"/>
                <a:ea typeface="ＭＳ Ｐゴシック" charset="0"/>
                <a:cs typeface="ＭＳ Ｐゴシック" charset="0"/>
              </a:rPr>
              <a:t>Your Global Compounder of</a:t>
            </a:r>
            <a:br>
              <a:rPr lang="en-US" i="1" dirty="0">
                <a:latin typeface="Franklin Gothic Medium" charset="0"/>
                <a:ea typeface="ＭＳ Ｐゴシック" charset="0"/>
                <a:cs typeface="ＭＳ Ｐゴシック" charset="0"/>
              </a:rPr>
            </a:br>
            <a:r>
              <a:rPr lang="en-US" i="1" dirty="0">
                <a:latin typeface="Franklin Gothic Medium" charset="0"/>
                <a:ea typeface="ＭＳ Ｐゴシック" charset="0"/>
                <a:cs typeface="ＭＳ Ｐゴシック" charset="0"/>
              </a:rPr>
              <a:t>Custom Engineered Thermoplastics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3150" y="4257675"/>
            <a:ext cx="4641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  <a:hlinkClick r:id="rId2"/>
              </a:rPr>
              <a:t>http://www.rtpcompany.com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35605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ea typeface="ＭＳ Ｐゴシック" pitchFamily="34" charset="-128"/>
              </a:rPr>
              <a:t>Questions?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anchor="t"/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en-US" i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Duncan Hogg</a:t>
            </a:r>
            <a:endParaRPr lang="en-US" i="0" dirty="0" smtClean="0">
              <a:solidFill>
                <a:schemeClr val="tx1">
                  <a:lumMod val="65000"/>
                  <a:lumOff val="35000"/>
                </a:schemeClr>
              </a:solidFill>
              <a:ea typeface="ＭＳ Ｐゴシック" pitchFamily="34" charset="-128"/>
            </a:endParaRP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dhogg@rtpcompany.com</a:t>
            </a:r>
            <a:endParaRPr lang="en-US" i="0" dirty="0" smtClean="0">
              <a:solidFill>
                <a:schemeClr val="tx1">
                  <a:lumMod val="65000"/>
                  <a:lumOff val="35000"/>
                </a:schemeClr>
              </a:solidFill>
              <a:ea typeface="ＭＳ Ｐゴシック" pitchFamily="34" charset="-128"/>
            </a:endParaRP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i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(507) 429-2262</a:t>
            </a:r>
            <a:endParaRPr lang="en-US" i="0" dirty="0" smtClean="0">
              <a:solidFill>
                <a:schemeClr val="tx1">
                  <a:lumMod val="65000"/>
                  <a:lumOff val="35000"/>
                </a:scheme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403799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6400800" cy="838200"/>
          </a:xfrm>
        </p:spPr>
        <p:txBody>
          <a:bodyPr anchor="b"/>
          <a:lstStyle/>
          <a:p>
            <a:pPr algn="r" eaLnBrk="1" hangingPunct="1"/>
            <a:r>
              <a:rPr lang="en-US" sz="3600" i="1" dirty="0">
                <a:latin typeface="Franklin Gothic Medium" charset="0"/>
                <a:ea typeface="ＭＳ Ｐゴシック" charset="0"/>
                <a:cs typeface="ＭＳ Ｐゴシック" charset="0"/>
              </a:rPr>
              <a:t>Profile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30763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Franklin Gothic Medium" charset="0"/>
                <a:ea typeface="ＭＳ Ｐゴシック" charset="0"/>
                <a:cs typeface="ＭＳ Ｐゴシック" charset="0"/>
              </a:rPr>
              <a:t>RTP Company is an </a:t>
            </a:r>
            <a:r>
              <a:rPr lang="en-US" sz="2800" u="sng" dirty="0">
                <a:solidFill>
                  <a:srgbClr val="21834E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independent</a:t>
            </a:r>
            <a:r>
              <a:rPr lang="en-US" sz="2800" dirty="0">
                <a:latin typeface="Franklin Gothic Medium" charset="0"/>
                <a:ea typeface="ＭＳ Ｐゴシック" charset="0"/>
                <a:cs typeface="ＭＳ Ｐゴシック" charset="0"/>
              </a:rPr>
              <a:t>, privately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800" dirty="0">
                <a:latin typeface="Franklin Gothic Medium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800" dirty="0">
                <a:solidFill>
                  <a:schemeClr val="bg1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2800" dirty="0">
                <a:latin typeface="Franklin Gothic Medium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smtClean="0">
                <a:latin typeface="Franklin Gothic Medium" charset="0"/>
                <a:ea typeface="ＭＳ Ｐゴシック" charset="0"/>
                <a:cs typeface="ＭＳ Ｐゴシック" charset="0"/>
              </a:rPr>
              <a:t>owned compounder</a:t>
            </a:r>
            <a:endParaRPr lang="en-US" sz="2800" dirty="0">
              <a:latin typeface="Franklin Gothic Medium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45000"/>
              </a:lnSpc>
            </a:pPr>
            <a:r>
              <a:rPr lang="en-US" sz="2800" dirty="0">
                <a:latin typeface="Franklin Gothic Medium" charset="0"/>
                <a:ea typeface="ＭＳ Ｐゴシック" charset="0"/>
                <a:cs typeface="ＭＳ Ｐゴシック" charset="0"/>
              </a:rPr>
              <a:t>Global manufacturing and engineering support</a:t>
            </a:r>
          </a:p>
          <a:p>
            <a:pPr eaLnBrk="1" hangingPunct="1">
              <a:lnSpc>
                <a:spcPct val="145000"/>
              </a:lnSpc>
            </a:pPr>
            <a:r>
              <a:rPr lang="en-US" sz="2800" dirty="0">
                <a:latin typeface="Franklin Gothic Medium" charset="0"/>
                <a:ea typeface="ＭＳ Ｐゴシック" charset="0"/>
                <a:cs typeface="ＭＳ Ｐゴシック" charset="0"/>
              </a:rPr>
              <a:t>Worldwide sales representation/distribution</a:t>
            </a:r>
          </a:p>
          <a:p>
            <a:pPr eaLnBrk="1" hangingPunct="1">
              <a:lnSpc>
                <a:spcPct val="145000"/>
              </a:lnSpc>
            </a:pPr>
            <a:r>
              <a:rPr lang="en-US" sz="2800" dirty="0">
                <a:latin typeface="Franklin Gothic Medium" charset="0"/>
                <a:ea typeface="ＭＳ Ｐゴシック" charset="0"/>
                <a:cs typeface="ＭＳ Ｐゴシック" charset="0"/>
              </a:rPr>
              <a:t>Established in 1982</a:t>
            </a:r>
          </a:p>
          <a:p>
            <a:pPr eaLnBrk="1" hangingPunct="1">
              <a:lnSpc>
                <a:spcPct val="145000"/>
              </a:lnSpc>
            </a:pPr>
            <a:r>
              <a:rPr lang="en-US" sz="2800" dirty="0" smtClean="0">
                <a:latin typeface="Franklin Gothic Medium" charset="0"/>
                <a:ea typeface="ＭＳ Ｐゴシック" charset="0"/>
                <a:cs typeface="ＭＳ Ｐゴシック" charset="0"/>
              </a:rPr>
              <a:t>1000</a:t>
            </a:r>
            <a:r>
              <a:rPr lang="en-US" sz="2800" dirty="0">
                <a:latin typeface="Franklin Gothic Medium" charset="0"/>
                <a:ea typeface="ＭＳ Ｐゴシック" charset="0"/>
                <a:cs typeface="ＭＳ Ｐゴシック" charset="0"/>
              </a:rPr>
              <a:t>+ employees</a:t>
            </a:r>
          </a:p>
          <a:p>
            <a:pPr eaLnBrk="1" hangingPunct="1">
              <a:lnSpc>
                <a:spcPct val="145000"/>
              </a:lnSpc>
            </a:pPr>
            <a:r>
              <a:rPr lang="en-US" sz="2800" dirty="0" smtClean="0">
                <a:latin typeface="Franklin Gothic Medium" charset="0"/>
                <a:ea typeface="ＭＳ Ｐゴシック" charset="0"/>
                <a:cs typeface="ＭＳ Ｐゴシック" charset="0"/>
              </a:rPr>
              <a:t>$400+ </a:t>
            </a:r>
            <a:r>
              <a:rPr lang="en-US" sz="2800" dirty="0">
                <a:latin typeface="Franklin Gothic Medium" charset="0"/>
                <a:ea typeface="ＭＳ Ｐゴシック" charset="0"/>
                <a:cs typeface="ＭＳ Ｐゴシック" charset="0"/>
              </a:rPr>
              <a:t>million annual sales</a:t>
            </a:r>
          </a:p>
        </p:txBody>
      </p:sp>
      <p:pic>
        <p:nvPicPr>
          <p:cNvPr id="26626" name="Picture 2" descr="http://home.rtpcompany.com/intranet/Photo_Library/Wire-Cable-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21171" y="4106863"/>
            <a:ext cx="2065629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r" eaLnBrk="1" hangingPunct="1"/>
            <a:r>
              <a:rPr lang="en-US" sz="3600" i="1" dirty="0">
                <a:solidFill>
                  <a:srgbClr val="21834E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Custom Solutions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>
          <a:xfrm>
            <a:off x="361950" y="1371600"/>
            <a:ext cx="6781800" cy="489585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>
                <a:latin typeface="Franklin Gothic Medium" charset="0"/>
                <a:ea typeface="ＭＳ Ｐゴシック" charset="0"/>
                <a:cs typeface="Franklin Gothic Medium" charset="0"/>
              </a:rPr>
              <a:t>High-Tech to High Volume</a:t>
            </a:r>
            <a:endParaRPr lang="en-US" sz="2800" dirty="0">
              <a:latin typeface="Franklin Gothic Medium" charset="0"/>
              <a:ea typeface="ＭＳ Ｐゴシック" charset="0"/>
              <a:cs typeface="Franklin Gothic Medium" charset="0"/>
            </a:endParaRPr>
          </a:p>
          <a:p>
            <a:pPr lvl="1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sz="2400" dirty="0">
                <a:latin typeface="Franklin Gothic Book" charset="0"/>
                <a:ea typeface="ＭＳ Ｐゴシック" charset="0"/>
                <a:cs typeface="Franklin Gothic Book" charset="0"/>
              </a:rPr>
              <a:t>	60+ </a:t>
            </a:r>
            <a:r>
              <a:rPr lang="en-US" sz="2400" dirty="0" smtClean="0">
                <a:latin typeface="Franklin Gothic Book" charset="0"/>
                <a:ea typeface="ＭＳ Ｐゴシック" charset="0"/>
                <a:cs typeface="Franklin Gothic Book" charset="0"/>
              </a:rPr>
              <a:t>resins, 100’s of modifiers</a:t>
            </a:r>
            <a:endParaRPr lang="en-US" sz="2400" dirty="0">
              <a:latin typeface="Franklin Gothic Book" charset="0"/>
              <a:ea typeface="ＭＳ Ｐゴシック" charset="0"/>
              <a:cs typeface="Franklin Gothic Book" charset="0"/>
            </a:endParaRPr>
          </a:p>
          <a:p>
            <a:pPr lvl="1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sz="2400" dirty="0" smtClean="0">
                <a:latin typeface="Franklin Gothic Book" charset="0"/>
                <a:ea typeface="ＭＳ Ｐゴシック" charset="0"/>
                <a:cs typeface="Franklin Gothic Book" charset="0"/>
              </a:rPr>
              <a:t>Broadest range of competitive </a:t>
            </a:r>
            <a:br>
              <a:rPr lang="en-US" sz="2400" dirty="0" smtClean="0">
                <a:latin typeface="Franklin Gothic Book" charset="0"/>
                <a:ea typeface="ＭＳ Ｐゴシック" charset="0"/>
                <a:cs typeface="Franklin Gothic Book" charset="0"/>
              </a:rPr>
            </a:br>
            <a:r>
              <a:rPr lang="en-US" sz="2400" dirty="0" smtClean="0">
                <a:latin typeface="Franklin Gothic Book" charset="0"/>
                <a:ea typeface="ＭＳ Ｐゴシック" charset="0"/>
                <a:cs typeface="Franklin Gothic Book" charset="0"/>
              </a:rPr>
              <a:t>compounds</a:t>
            </a:r>
          </a:p>
          <a:p>
            <a:pPr lvl="2">
              <a:spcBef>
                <a:spcPts val="0"/>
              </a:spcBef>
              <a:spcAft>
                <a:spcPts val="2400"/>
              </a:spcAft>
            </a:pPr>
            <a:r>
              <a:rPr lang="en-US" sz="2000" dirty="0" smtClean="0">
                <a:latin typeface="Franklin Gothic Book" charset="0"/>
                <a:ea typeface="ＭＳ Ｐゴシック" charset="0"/>
                <a:cs typeface="Franklin Gothic Book" charset="0"/>
              </a:rPr>
              <a:t>From talc polypropylene to nanotube PEEK</a:t>
            </a:r>
            <a:endParaRPr lang="en-US" sz="2000" dirty="0">
              <a:latin typeface="Franklin Gothic Book" charset="0"/>
              <a:ea typeface="ＭＳ Ｐゴシック" charset="0"/>
              <a:cs typeface="Franklin Gothic Book" charset="0"/>
            </a:endParaRPr>
          </a:p>
          <a:p>
            <a:pPr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sz="2800" dirty="0">
                <a:latin typeface="Franklin Gothic Medium" charset="0"/>
                <a:ea typeface="ＭＳ Ｐゴシック" charset="0"/>
                <a:cs typeface="Franklin Gothic Medium" charset="0"/>
              </a:rPr>
              <a:t>Annual Production</a:t>
            </a:r>
          </a:p>
          <a:p>
            <a:pPr lvl="1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sz="2400" dirty="0">
                <a:latin typeface="Franklin Gothic Book" charset="0"/>
                <a:ea typeface="ＭＳ Ｐゴシック" charset="0"/>
                <a:cs typeface="Franklin Gothic Book" charset="0"/>
              </a:rPr>
              <a:t>	6000+ commercial products</a:t>
            </a:r>
          </a:p>
          <a:p>
            <a:pPr lvl="1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sz="2400" dirty="0">
                <a:latin typeface="Franklin Gothic Book" charset="0"/>
                <a:ea typeface="ＭＳ Ｐゴシック" charset="0"/>
                <a:cs typeface="Franklin Gothic Book" charset="0"/>
              </a:rPr>
              <a:t>	1750+ new products each year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9700" y="1475604"/>
            <a:ext cx="2286000" cy="166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new_conductiv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3750492"/>
            <a:ext cx="2286000" cy="2574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r" eaLnBrk="1" hangingPunct="1"/>
            <a:r>
              <a:rPr lang="en-US" sz="3600" i="1" dirty="0">
                <a:solidFill>
                  <a:srgbClr val="21834E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Our </a:t>
            </a:r>
            <a:r>
              <a:rPr lang="en-US" sz="3600" i="1" dirty="0" smtClean="0">
                <a:solidFill>
                  <a:srgbClr val="21834E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Goal</a:t>
            </a:r>
            <a:endParaRPr lang="en-US" sz="3600" i="1" dirty="0">
              <a:solidFill>
                <a:srgbClr val="21834E"/>
              </a:solidFill>
              <a:latin typeface="Franklin Gothic Medium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4294967295"/>
          </p:nvPr>
        </p:nvSpPr>
        <p:spPr>
          <a:xfrm>
            <a:off x="5029200" y="2698751"/>
            <a:ext cx="3530600" cy="2603500"/>
          </a:xfrm>
        </p:spPr>
        <p:txBody>
          <a:bodyPr/>
          <a:lstStyle/>
          <a:p>
            <a:r>
              <a:rPr lang="en-US" dirty="0" smtClean="0">
                <a:latin typeface="Franklin Gothic Book" charset="0"/>
                <a:ea typeface="ＭＳ Ｐゴシック" charset="0"/>
                <a:cs typeface="Franklin Gothic Book" charset="0"/>
              </a:rPr>
              <a:t>   Solutions</a:t>
            </a:r>
            <a:endParaRPr lang="en-US" dirty="0">
              <a:latin typeface="Franklin Gothic Book" charset="0"/>
              <a:ea typeface="ＭＳ Ｐゴシック" charset="0"/>
              <a:cs typeface="Franklin Gothic Book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dirty="0">
                <a:latin typeface="Franklin Gothic Book" charset="0"/>
                <a:ea typeface="ＭＳ Ｐゴシック" charset="0"/>
                <a:cs typeface="Franklin Gothic Book" charset="0"/>
              </a:rPr>
              <a:t>   Technology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>
                <a:latin typeface="Franklin Gothic Book" charset="0"/>
                <a:ea typeface="ＭＳ Ｐゴシック" charset="0"/>
                <a:cs typeface="Franklin Gothic Book" charset="0"/>
              </a:rPr>
              <a:t>   Flexibility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>
                <a:latin typeface="Franklin Gothic Book" charset="0"/>
                <a:ea typeface="ＭＳ Ｐゴシック" charset="0"/>
                <a:cs typeface="Franklin Gothic Book" charset="0"/>
              </a:rPr>
              <a:t>   Speed </a:t>
            </a:r>
          </a:p>
          <a:p>
            <a:pPr lvl="1" eaLnBrk="1" hangingPunct="1">
              <a:lnSpc>
                <a:spcPct val="145000"/>
              </a:lnSpc>
              <a:buFont typeface="Arial" charset="0"/>
              <a:buNone/>
            </a:pPr>
            <a:endParaRPr lang="en-US" sz="2400" b="1" dirty="0">
              <a:latin typeface="Franklin Gothic Medium" charset="0"/>
              <a:ea typeface="ＭＳ Ｐゴシック" charset="0"/>
              <a:cs typeface="Franklin Gothic Medium" charset="0"/>
            </a:endParaRPr>
          </a:p>
        </p:txBody>
      </p:sp>
      <p:pic>
        <p:nvPicPr>
          <p:cNvPr id="5" name="Picture 4" descr="DSC_338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800" y="2387599"/>
            <a:ext cx="3200400" cy="3232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0" y="145363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sz="3600" dirty="0">
                <a:latin typeface="Franklin Gothic Medium" charset="0"/>
                <a:ea typeface="ＭＳ Ｐゴシック" charset="0"/>
                <a:cs typeface="ＭＳ Ｐゴシック" charset="0"/>
              </a:rPr>
              <a:t>Satisfy Our Customers With: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r" eaLnBrk="1" hangingPunct="1"/>
            <a:r>
              <a:rPr lang="en-US" sz="3600" i="1" dirty="0">
                <a:solidFill>
                  <a:srgbClr val="21834E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Flexibility To Meet YOUR Needs</a:t>
            </a:r>
          </a:p>
        </p:txBody>
      </p:sp>
      <p:pic>
        <p:nvPicPr>
          <p:cNvPr id="20482" name="Picture 3" descr="pallet_o_bag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2343150"/>
            <a:ext cx="190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9"/>
          <p:cNvSpPr txBox="1">
            <a:spLocks noChangeArrowheads="1"/>
          </p:cNvSpPr>
          <p:nvPr/>
        </p:nvSpPr>
        <p:spPr bwMode="auto">
          <a:xfrm>
            <a:off x="0" y="476567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Franklin Gothic Medium" charset="0"/>
              </a:rPr>
              <a:t>    Bags </a:t>
            </a:r>
            <a:r>
              <a:rPr lang="en-US" sz="3200" dirty="0">
                <a:latin typeface="Franklin Gothic Medium" charset="0"/>
              </a:rPr>
              <a:t>to </a:t>
            </a:r>
            <a:r>
              <a:rPr lang="en-US" sz="3200" dirty="0" smtClean="0">
                <a:latin typeface="Franklin Gothic Medium" charset="0"/>
              </a:rPr>
              <a:t>Bulk</a:t>
            </a:r>
            <a:endParaRPr lang="en-US" sz="3200" dirty="0">
              <a:latin typeface="Franklin Gothic Medium" charset="0"/>
            </a:endParaRPr>
          </a:p>
        </p:txBody>
      </p:sp>
      <p:sp>
        <p:nvSpPr>
          <p:cNvPr id="20484" name="Rectangle 11"/>
          <p:cNvSpPr>
            <a:spLocks noChangeArrowheads="1"/>
          </p:cNvSpPr>
          <p:nvPr/>
        </p:nvSpPr>
        <p:spPr bwMode="auto">
          <a:xfrm>
            <a:off x="0" y="54864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Franklin Gothic Medium" charset="0"/>
              </a:rPr>
              <a:t>            The </a:t>
            </a:r>
            <a:r>
              <a:rPr lang="en-US" dirty="0">
                <a:solidFill>
                  <a:srgbClr val="000000"/>
                </a:solidFill>
                <a:latin typeface="Franklin Gothic Medium" charset="0"/>
              </a:rPr>
              <a:t>Most Competitive Lead Times in the Industry</a:t>
            </a:r>
          </a:p>
        </p:txBody>
      </p:sp>
      <p:pic>
        <p:nvPicPr>
          <p:cNvPr id="20485" name="Picture 7" descr="two_truck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2029059"/>
            <a:ext cx="5905500" cy="222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r" eaLnBrk="1" hangingPunct="1"/>
            <a:r>
              <a:rPr lang="en-US" sz="3600" i="1" dirty="0">
                <a:latin typeface="Franklin Gothic Medium" charset="0"/>
                <a:ea typeface="ＭＳ Ｐゴシック" charset="0"/>
                <a:cs typeface="ＭＳ Ｐゴシック" charset="0"/>
              </a:rPr>
              <a:t>Our Culture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69900" y="1371600"/>
            <a:ext cx="5038165" cy="4800600"/>
          </a:xfrm>
        </p:spPr>
        <p:txBody>
          <a:bodyPr/>
          <a:lstStyle/>
          <a:p>
            <a:pPr eaLnBrk="1" hangingPunct="1"/>
            <a:r>
              <a:rPr lang="en-US" dirty="0">
                <a:latin typeface="Franklin Gothic Medium" charset="0"/>
                <a:ea typeface="ＭＳ Ｐゴシック" charset="0"/>
                <a:cs typeface="ＭＳ Ｐゴシック" charset="0"/>
              </a:rPr>
              <a:t>Entrepreneurial</a:t>
            </a:r>
          </a:p>
          <a:p>
            <a:pPr eaLnBrk="1" hangingPunct="1"/>
            <a:endParaRPr lang="en-US" dirty="0">
              <a:latin typeface="Franklin Gothic Medium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sz="2800" dirty="0">
                <a:latin typeface="Franklin Gothic Medium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Franklin Gothic Medium" charset="0"/>
                <a:ea typeface="ＭＳ Ｐゴシック" charset="0"/>
                <a:cs typeface="ＭＳ Ｐゴシック" charset="0"/>
              </a:rPr>
              <a:t>Bureaucracy-Less</a:t>
            </a:r>
            <a:r>
              <a:rPr lang="ja-JP" altLang="en-US" dirty="0">
                <a:latin typeface="Franklin Gothic Medium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dirty="0">
              <a:latin typeface="Franklin Gothic Medium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Franklin Gothic Medium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Franklin Gothic Medium" charset="0"/>
                <a:ea typeface="ＭＳ Ｐゴシック" charset="0"/>
                <a:cs typeface="ＭＳ Ｐゴシック" charset="0"/>
              </a:rPr>
              <a:t>Delegate Authority</a:t>
            </a:r>
          </a:p>
          <a:p>
            <a:pPr lvl="1" eaLnBrk="1" hangingPunct="1">
              <a:lnSpc>
                <a:spcPct val="145000"/>
              </a:lnSpc>
              <a:buFont typeface="Arial" charset="0"/>
              <a:buNone/>
            </a:pPr>
            <a:endParaRPr lang="en-US" b="1" dirty="0">
              <a:latin typeface="Franklin Gothic Medium" charset="0"/>
              <a:ea typeface="ＭＳ Ｐゴシック" charset="0"/>
              <a:cs typeface="Franklin Gothic Medium" charset="0"/>
            </a:endParaRPr>
          </a:p>
        </p:txBody>
      </p:sp>
      <p:pic>
        <p:nvPicPr>
          <p:cNvPr id="23554" name="Picture 2" descr="http://home.rtpcompany.com/intranet/Photo_Library/Grand%20Openin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0765" y="3853434"/>
            <a:ext cx="3200400" cy="2128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://home.rtpcompany.com/intranet/Photo_Library/Cleaner-Room-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065" y="1371600"/>
            <a:ext cx="3200400" cy="2249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r" eaLnBrk="1" hangingPunct="1"/>
            <a:r>
              <a:rPr lang="en-US" sz="3600" i="1" dirty="0">
                <a:latin typeface="Franklin Gothic Medium" charset="0"/>
                <a:ea typeface="ＭＳ Ｐゴシック" charset="0"/>
                <a:cs typeface="ＭＳ Ｐゴシック" charset="0"/>
              </a:rPr>
              <a:t>Independence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>
          <a:xfrm>
            <a:off x="469900" y="1371600"/>
            <a:ext cx="8258836" cy="48006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2400"/>
              </a:spcAft>
              <a:buFont typeface="Arial" charset="0"/>
              <a:buNone/>
              <a:defRPr/>
            </a:pPr>
            <a:r>
              <a:rPr lang="en-US" sz="3600" dirty="0" smtClean="0">
                <a:latin typeface="Franklin Gothic Medium" pitchFamily="-112" charset="0"/>
                <a:cs typeface="Franklin Gothic Medium" pitchFamily="-112" charset="0"/>
              </a:rPr>
              <a:t>Objectivity In: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3600" dirty="0" smtClean="0">
                <a:latin typeface="Franklin Gothic Book"/>
                <a:cs typeface="Franklin Gothic Book"/>
              </a:rPr>
              <a:t>Raw Materials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3600" dirty="0" smtClean="0">
                <a:latin typeface="Franklin Gothic Book"/>
                <a:cs typeface="Franklin Gothic Book"/>
              </a:rPr>
              <a:t>Formulations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3600" dirty="0" smtClean="0">
                <a:latin typeface="Franklin Gothic Book"/>
                <a:cs typeface="Franklin Gothic Book"/>
              </a:rPr>
              <a:t>Solutions</a:t>
            </a:r>
          </a:p>
        </p:txBody>
      </p:sp>
      <p:pic>
        <p:nvPicPr>
          <p:cNvPr id="22530" name="Picture 2" descr="http://home.rtpcompany.com/intranet/Photo_Library/IMG_3128-Edi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32004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home.rtpcompany.com/intranet/Photo_Library/Silo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3721100"/>
            <a:ext cx="3200400" cy="2576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glass_glob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7"/>
          <a:stretch/>
        </p:blipFill>
        <p:spPr bwMode="auto">
          <a:xfrm>
            <a:off x="2209800" y="5638800"/>
            <a:ext cx="50196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324100" y="0"/>
            <a:ext cx="6362700" cy="825500"/>
          </a:xfrm>
        </p:spPr>
        <p:txBody>
          <a:bodyPr anchor="b"/>
          <a:lstStyle/>
          <a:p>
            <a:pPr algn="r"/>
            <a:r>
              <a:rPr lang="en-US" i="1" dirty="0">
                <a:latin typeface="Franklin Gothic Medium" charset="0"/>
                <a:ea typeface="ＭＳ Ｐゴシック" charset="0"/>
                <a:cs typeface="ＭＳ Ｐゴシック" charset="0"/>
              </a:rPr>
              <a:t>Global Sales</a:t>
            </a:r>
            <a:endParaRPr lang="en-US" dirty="0">
              <a:latin typeface="Franklin Gothic Medium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457200" y="1382712"/>
            <a:ext cx="8229600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Autofit/>
          </a:bodyPr>
          <a:lstStyle/>
          <a:p>
            <a:pPr algn="ctr">
              <a:defRPr/>
            </a:pPr>
            <a:r>
              <a:rPr lang="en-US" sz="2800" b="1" dirty="0" smtClean="0">
                <a:latin typeface="Franklin Gothic Book" charset="0"/>
              </a:rPr>
              <a:t>80+ </a:t>
            </a:r>
            <a:r>
              <a:rPr lang="en-US" sz="2800" b="1" dirty="0">
                <a:latin typeface="Franklin Gothic Book" charset="0"/>
              </a:rPr>
              <a:t>RTP Company Sales Engineers</a:t>
            </a:r>
          </a:p>
          <a:p>
            <a:pPr>
              <a:defRPr/>
            </a:pPr>
            <a:endParaRPr lang="en-US" sz="2800" b="1" dirty="0">
              <a:latin typeface="Franklin Gothic Medium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2800" b="1" dirty="0">
                <a:latin typeface="Franklin Gothic Medium" charset="0"/>
              </a:rPr>
              <a:t>Americas</a:t>
            </a:r>
            <a:br>
              <a:rPr lang="en-US" sz="2800" b="1" dirty="0">
                <a:latin typeface="Franklin Gothic Medium" charset="0"/>
              </a:rPr>
            </a:br>
            <a:r>
              <a:rPr lang="en-US" dirty="0">
                <a:latin typeface="Franklin Gothic Book"/>
                <a:cs typeface="Franklin Gothic Book"/>
              </a:rPr>
              <a:t>Canada, United States, Mexico, Brazil + distributors</a:t>
            </a:r>
          </a:p>
          <a:p>
            <a:pPr marL="457200" indent="-457200">
              <a:buFont typeface="Arial"/>
              <a:buChar char="•"/>
              <a:defRPr/>
            </a:pPr>
            <a:endParaRPr lang="en-US" sz="2800" dirty="0">
              <a:latin typeface="Franklin Gothic Medium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2800" b="1" dirty="0">
                <a:latin typeface="Franklin Gothic Medium" charset="0"/>
              </a:rPr>
              <a:t>Asia/Pacific</a:t>
            </a:r>
            <a:br>
              <a:rPr lang="en-US" sz="2800" b="1" dirty="0">
                <a:latin typeface="Franklin Gothic Medium" charset="0"/>
              </a:rPr>
            </a:br>
            <a:r>
              <a:rPr lang="en-US" dirty="0">
                <a:latin typeface="Franklin Gothic Book"/>
                <a:cs typeface="Franklin Gothic Book"/>
              </a:rPr>
              <a:t>China, Korea, Singapore, Japan, </a:t>
            </a:r>
            <a:r>
              <a:rPr lang="en-US" dirty="0" smtClean="0">
                <a:latin typeface="Franklin Gothic Book"/>
                <a:cs typeface="Franklin Gothic Book"/>
              </a:rPr>
              <a:t>Taiwan, India </a:t>
            </a:r>
            <a:r>
              <a:rPr lang="en-US" dirty="0">
                <a:latin typeface="Franklin Gothic Book"/>
                <a:cs typeface="Franklin Gothic Book"/>
              </a:rPr>
              <a:t>+ distributors</a:t>
            </a:r>
          </a:p>
          <a:p>
            <a:pPr marL="457200" indent="-457200">
              <a:buFont typeface="Arial"/>
              <a:buChar char="•"/>
              <a:defRPr/>
            </a:pPr>
            <a:endParaRPr lang="en-US" sz="2800" dirty="0">
              <a:latin typeface="Franklin Gothic Medium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2800" b="1" dirty="0">
                <a:latin typeface="Franklin Gothic Medium" charset="0"/>
              </a:rPr>
              <a:t>Europe</a:t>
            </a:r>
            <a:br>
              <a:rPr lang="en-US" sz="2800" b="1" dirty="0">
                <a:latin typeface="Franklin Gothic Medium" charset="0"/>
              </a:rPr>
            </a:br>
            <a:r>
              <a:rPr lang="en-US" dirty="0">
                <a:latin typeface="Franklin Gothic Book"/>
                <a:cs typeface="Franklin Gothic Book"/>
              </a:rPr>
              <a:t>Benelux, France, Germany, Italy, United Kingdom + distributors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home.rtpcompany.com/intranet/Photo_Library/Cleaner-Room-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3200400"/>
            <a:ext cx="2286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r" eaLnBrk="1" hangingPunct="1"/>
            <a:r>
              <a:rPr lang="en-US" sz="3600" i="1" dirty="0">
                <a:latin typeface="Franklin Gothic Medium" charset="0"/>
                <a:ea typeface="ＭＳ Ｐゴシック" charset="0"/>
                <a:cs typeface="ＭＳ Ｐゴシック" charset="0"/>
              </a:rPr>
              <a:t>Product Development/R&amp;D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57200" y="1371600"/>
            <a:ext cx="8229600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latin typeface="Franklin Gothic Medium" charset="0"/>
              </a:rPr>
              <a:t>40+ Product Development Engineers worldwide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latin typeface="Franklin Gothic Medium" charset="0"/>
              </a:rPr>
              <a:t>Regional engineers for local </a:t>
            </a:r>
            <a:r>
              <a:rPr lang="en-US" sz="2400" dirty="0" smtClean="0">
                <a:latin typeface="Franklin Gothic Medium" charset="0"/>
              </a:rPr>
              <a:t>support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>
                <a:latin typeface="Franklin Gothic Medium" charset="0"/>
              </a:rPr>
              <a:t>Dedicated </a:t>
            </a:r>
            <a:r>
              <a:rPr lang="en-US" sz="2400" dirty="0">
                <a:latin typeface="Franklin Gothic Medium" charset="0"/>
              </a:rPr>
              <a:t>pilot plants in each region of the world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latin typeface="Franklin Gothic Book" charset="0"/>
                <a:cs typeface="Franklin Gothic Book" charset="0"/>
              </a:rPr>
              <a:t>Product development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latin typeface="Franklin Gothic Book" charset="0"/>
                <a:cs typeface="Franklin Gothic Book" charset="0"/>
              </a:rPr>
              <a:t>Process development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latin typeface="Franklin Gothic Book" charset="0"/>
                <a:cs typeface="Franklin Gothic Book" charset="0"/>
              </a:rPr>
              <a:t>Customer trials and samples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latin typeface="Franklin Gothic Book" charset="0"/>
                <a:cs typeface="Franklin Gothic Book" charset="0"/>
              </a:rPr>
              <a:t>Equipped for easy scale-up to </a:t>
            </a:r>
            <a:br>
              <a:rPr lang="en-US" sz="2400" dirty="0">
                <a:latin typeface="Franklin Gothic Book" charset="0"/>
                <a:cs typeface="Franklin Gothic Book" charset="0"/>
              </a:rPr>
            </a:br>
            <a:r>
              <a:rPr lang="en-US" sz="2400" dirty="0">
                <a:latin typeface="Franklin Gothic Book" charset="0"/>
                <a:cs typeface="Franklin Gothic Book" charset="0"/>
              </a:rPr>
              <a:t>production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W-RTP-PowerPoint-Template">
  <a:themeElements>
    <a:clrScheme name="Custom 3">
      <a:dk1>
        <a:sysClr val="windowText" lastClr="000000"/>
      </a:dk1>
      <a:lt1>
        <a:sysClr val="window" lastClr="FFFFFF"/>
      </a:lt1>
      <a:dk2>
        <a:srgbClr val="21834E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00"/>
      </a:folHlink>
    </a:clrScheme>
    <a:fontScheme name="1_NEW-PowerPoint-Template">
      <a:majorFont>
        <a:latin typeface="Franklin Gothic Medium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NEW-RTP-PowerPoint-Template.potx</Template>
  <TotalTime>296</TotalTime>
  <Words>333</Words>
  <Application>Microsoft Macintosh PowerPoint</Application>
  <PresentationFormat>On-screen Show (4:3)</PresentationFormat>
  <Paragraphs>117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NEW-RTP-PowerPoint-Template</vt:lpstr>
      <vt:lpstr>PowerPoint Presentation</vt:lpstr>
      <vt:lpstr>Profile</vt:lpstr>
      <vt:lpstr>Custom Solutions</vt:lpstr>
      <vt:lpstr>Our Goal</vt:lpstr>
      <vt:lpstr>Flexibility To Meet YOUR Needs</vt:lpstr>
      <vt:lpstr>Our Culture</vt:lpstr>
      <vt:lpstr>Independence</vt:lpstr>
      <vt:lpstr>Global Sales</vt:lpstr>
      <vt:lpstr>Product Development/R&amp;D</vt:lpstr>
      <vt:lpstr>Technical Service</vt:lpstr>
      <vt:lpstr>Customer Service</vt:lpstr>
      <vt:lpstr>Your GLOBAL Compounder</vt:lpstr>
      <vt:lpstr>Your GLOBAL Compounder</vt:lpstr>
      <vt:lpstr>Your GLOBAL Compounder</vt:lpstr>
      <vt:lpstr>Product Families</vt:lpstr>
      <vt:lpstr>YOUR GLOBAL COMPOUNDER OF CUSTOM ENGINEERED THERMOPLASTICS</vt:lpstr>
      <vt:lpstr>Your Global Compounder of Custom Engineered Thermoplastics</vt:lpstr>
      <vt:lpstr>Questions?</vt:lpstr>
    </vt:vector>
  </TitlesOfParts>
  <Company>RTP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C. Lamberson</dc:creator>
  <cp:lastModifiedBy>Haily Prigge</cp:lastModifiedBy>
  <cp:revision>32</cp:revision>
  <cp:lastPrinted>2014-10-28T13:30:34Z</cp:lastPrinted>
  <dcterms:created xsi:type="dcterms:W3CDTF">2012-06-21T21:22:58Z</dcterms:created>
  <dcterms:modified xsi:type="dcterms:W3CDTF">2014-10-28T15:22:41Z</dcterms:modified>
</cp:coreProperties>
</file>