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notesSlides/notesSlide47.xml" ContentType="application/vnd.openxmlformats-officedocument.presentationml.notesSlide+xml"/>
  <Override PartName="/ppt/charts/chart9.xml" ContentType="application/vnd.openxmlformats-officedocument.drawingml.chart+xml"/>
  <Override PartName="/ppt/notesSlides/notesSlide48.xml" ContentType="application/vnd.openxmlformats-officedocument.presentationml.notesSlide+xml"/>
  <Override PartName="/ppt/charts/chart10.xml" ContentType="application/vnd.openxmlformats-officedocument.drawingml.chart+xml"/>
  <Override PartName="/ppt/notesSlides/notesSlide49.xml" ContentType="application/vnd.openxmlformats-officedocument.presentationml.notesSlide+xml"/>
  <Override PartName="/ppt/charts/chart11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7" r:id="rId2"/>
    <p:sldId id="265" r:id="rId3"/>
    <p:sldId id="266" r:id="rId4"/>
    <p:sldId id="267" r:id="rId5"/>
    <p:sldId id="268" r:id="rId6"/>
    <p:sldId id="270" r:id="rId7"/>
    <p:sldId id="271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5" r:id="rId16"/>
    <p:sldId id="286" r:id="rId17"/>
    <p:sldId id="288" r:id="rId18"/>
    <p:sldId id="289" r:id="rId19"/>
    <p:sldId id="290" r:id="rId20"/>
    <p:sldId id="291" r:id="rId21"/>
    <p:sldId id="294" r:id="rId22"/>
    <p:sldId id="295" r:id="rId23"/>
    <p:sldId id="296" r:id="rId24"/>
    <p:sldId id="297" r:id="rId25"/>
    <p:sldId id="300" r:id="rId26"/>
    <p:sldId id="304" r:id="rId27"/>
    <p:sldId id="306" r:id="rId28"/>
    <p:sldId id="309" r:id="rId29"/>
    <p:sldId id="312" r:id="rId30"/>
    <p:sldId id="313" r:id="rId31"/>
    <p:sldId id="338" r:id="rId32"/>
    <p:sldId id="322" r:id="rId33"/>
    <p:sldId id="323" r:id="rId34"/>
    <p:sldId id="324" r:id="rId35"/>
    <p:sldId id="325" r:id="rId36"/>
    <p:sldId id="328" r:id="rId37"/>
    <p:sldId id="329" r:id="rId38"/>
    <p:sldId id="330" r:id="rId39"/>
    <p:sldId id="339" r:id="rId40"/>
    <p:sldId id="340" r:id="rId41"/>
    <p:sldId id="331" r:id="rId42"/>
    <p:sldId id="332" r:id="rId43"/>
    <p:sldId id="350" r:id="rId44"/>
    <p:sldId id="351" r:id="rId45"/>
    <p:sldId id="354" r:id="rId46"/>
    <p:sldId id="353" r:id="rId47"/>
    <p:sldId id="335" r:id="rId48"/>
    <p:sldId id="336" r:id="rId49"/>
    <p:sldId id="337" r:id="rId50"/>
    <p:sldId id="356" r:id="rId51"/>
    <p:sldId id="357" r:id="rId52"/>
    <p:sldId id="321" r:id="rId53"/>
    <p:sldId id="355" r:id="rId5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7" autoAdjust="0"/>
    <p:restoredTop sz="94660"/>
  </p:normalViewPr>
  <p:slideViewPr>
    <p:cSldViewPr>
      <p:cViewPr>
        <p:scale>
          <a:sx n="105" d="100"/>
          <a:sy n="105" d="100"/>
        </p:scale>
        <p:origin x="-2912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POM + 20%</a:t>
            </a:r>
            <a:r>
              <a:rPr lang="en-US" baseline="0" dirty="0" smtClean="0"/>
              <a:t> PTFE</a:t>
            </a:r>
          </a:p>
          <a:p>
            <a:pPr>
              <a:defRPr/>
            </a:pPr>
            <a:r>
              <a:rPr lang="en-US" sz="1800" baseline="0" dirty="0" smtClean="0"/>
              <a:t>Steel </a:t>
            </a:r>
            <a:r>
              <a:rPr lang="en-US" sz="1800" baseline="0" dirty="0" err="1" smtClean="0"/>
              <a:t>Countersurface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Wear Factor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Sheet1!$A$2:$A$3</c:f>
              <c:strCache>
                <c:ptCount val="2"/>
                <c:pt idx="0">
                  <c:v>(40 psi · 50 ft/min)</c:v>
                </c:pt>
                <c:pt idx="1">
                  <c:v>(10 psi · 200 ft/min)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80.0</c:v>
                </c:pt>
                <c:pt idx="1">
                  <c:v>161.0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6138584"/>
        <c:axId val="-2016135576"/>
      </c:barChart>
      <c:catAx>
        <c:axId val="-2016138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16135576"/>
        <c:crosses val="autoZero"/>
        <c:auto val="1"/>
        <c:lblAlgn val="ctr"/>
        <c:lblOffset val="100"/>
        <c:noMultiLvlLbl val="0"/>
      </c:catAx>
      <c:valAx>
        <c:axId val="-2016135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Wear Factor</a:t>
                </a:r>
              </a:p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(in</a:t>
                </a:r>
                <a:r>
                  <a:rPr lang="en-US" sz="1800" b="1" i="0" baseline="30000" dirty="0" smtClean="0">
                    <a:effectLst/>
                  </a:rPr>
                  <a:t>3</a:t>
                </a:r>
                <a:r>
                  <a:rPr lang="en-US" sz="1800" b="1" i="0" baseline="0" dirty="0" smtClean="0">
                    <a:effectLst/>
                  </a:rPr>
                  <a:t>-min/ft-lb-</a:t>
                </a:r>
                <a:r>
                  <a:rPr lang="en-US" sz="1800" b="1" i="0" baseline="0" dirty="0" err="1" smtClean="0">
                    <a:effectLst/>
                  </a:rPr>
                  <a:t>hr</a:t>
                </a:r>
                <a:r>
                  <a:rPr lang="en-US" sz="1800" b="1" i="0" baseline="0" dirty="0" smtClean="0">
                    <a:effectLst/>
                  </a:rPr>
                  <a:t>)∙10E-10 </a:t>
                </a:r>
                <a:endParaRPr lang="en-US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6138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12243739802795"/>
          <c:y val="0.0505782309200223"/>
          <c:w val="0.926576458348112"/>
          <c:h val="0.5962688773778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188A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007351799374605"/>
                  <c:y val="-0.0499458491399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918974921825626"/>
                  <c:y val="-0.0461038607445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49210470293738"/>
                  <c:y val="-0.038419883953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'75K PV-200fpm'!$A$4:$A$6</c:f>
              <c:strCache>
                <c:ptCount val="3"/>
                <c:pt idx="0">
                  <c:v>PEEK-CF/Ceramic</c:v>
                </c:pt>
                <c:pt idx="1">
                  <c:v>TS-PI 2</c:v>
                </c:pt>
                <c:pt idx="2">
                  <c:v>TS-PI 1</c:v>
                </c:pt>
              </c:strCache>
            </c:strRef>
          </c:cat>
          <c:val>
            <c:numRef>
              <c:f>'75K PV-200fpm'!$B$4:$B$6</c:f>
              <c:numCache>
                <c:formatCode>0</c:formatCode>
                <c:ptCount val="3"/>
                <c:pt idx="0">
                  <c:v>32.91044624318462</c:v>
                </c:pt>
                <c:pt idx="1">
                  <c:v>34.8954040346308</c:v>
                </c:pt>
                <c:pt idx="2">
                  <c:v>54.05777438569879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3799368"/>
        <c:axId val="-2093872152"/>
        <c:axId val="0"/>
      </c:bar3DChart>
      <c:catAx>
        <c:axId val="-2093799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93872152"/>
        <c:crosses val="autoZero"/>
        <c:auto val="1"/>
        <c:lblAlgn val="ctr"/>
        <c:lblOffset val="100"/>
        <c:noMultiLvlLbl val="0"/>
      </c:catAx>
      <c:valAx>
        <c:axId val="-2093872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(in3-min/ft-lb-hr)*E-10</a:t>
                </a:r>
              </a:p>
            </c:rich>
          </c:tx>
          <c:layout>
            <c:manualLayout>
              <c:xMode val="edge"/>
              <c:yMode val="edge"/>
              <c:x val="0.0213332623962545"/>
              <c:y val="0.21139186096174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93799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13128036275959"/>
          <c:y val="0.0488588700404104"/>
          <c:w val="0.925190340502175"/>
          <c:h val="0.59808406251026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0222222222222222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9999970479325"/>
                  <c:y val="-0.0439485693331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52760259881132"/>
                  <c:y val="-0.042109940817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Franklin Gothic Medium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'100K PV-200fpm'!$A$4:$A$6</c:f>
              <c:strCache>
                <c:ptCount val="3"/>
                <c:pt idx="0">
                  <c:v>PEEK-CF/Ceramic</c:v>
                </c:pt>
                <c:pt idx="1">
                  <c:v>TS-PI 1</c:v>
                </c:pt>
                <c:pt idx="2">
                  <c:v>TS-PI 2</c:v>
                </c:pt>
              </c:strCache>
            </c:strRef>
          </c:cat>
          <c:val>
            <c:numRef>
              <c:f>'100K PV-200fpm'!$B$4:$B$6</c:f>
              <c:numCache>
                <c:formatCode>0</c:formatCode>
                <c:ptCount val="3"/>
                <c:pt idx="0">
                  <c:v>22.72460241053841</c:v>
                </c:pt>
                <c:pt idx="1">
                  <c:v>39.7491830727832</c:v>
                </c:pt>
                <c:pt idx="2">
                  <c:v>41.51349790326729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3139432"/>
        <c:axId val="-2093124232"/>
        <c:axId val="0"/>
      </c:bar3DChart>
      <c:catAx>
        <c:axId val="-2093139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93124232"/>
        <c:crosses val="autoZero"/>
        <c:auto val="1"/>
        <c:lblAlgn val="ctr"/>
        <c:lblOffset val="100"/>
        <c:noMultiLvlLbl val="0"/>
      </c:catAx>
      <c:valAx>
        <c:axId val="-2093124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-25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230959189546278"/>
              <c:y val="0.23659555594493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93139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508724603869"/>
          <c:y val="0.176506048988774"/>
          <c:w val="0.791602386507242"/>
          <c:h val="0.72374210876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20% PTFE</c:v>
                </c:pt>
              </c:strCache>
            </c:strRef>
          </c:tx>
          <c:spPr>
            <a:solidFill>
              <a:srgbClr val="1F6D42"/>
            </a:solidFill>
          </c:spPr>
          <c:invertIfNegative val="0"/>
          <c:dLbls>
            <c:dLbl>
              <c:idx val="2"/>
              <c:layout>
                <c:manualLayout>
                  <c:x val="1.13167416960178E-16"/>
                  <c:y val="-0.0262390670553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PC</c:v>
                </c:pt>
                <c:pt idx="1">
                  <c:v>PA 6/6</c:v>
                </c:pt>
                <c:pt idx="2">
                  <c:v>POM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175.0</c:v>
                </c:pt>
                <c:pt idx="1">
                  <c:v>100.0</c:v>
                </c:pt>
                <c:pt idx="2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&lt;10%PTFE/PFPE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140954064415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308641975308642"/>
                  <c:y val="-0.007809278942173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PC</c:v>
                </c:pt>
                <c:pt idx="1">
                  <c:v>PA 6/6</c:v>
                </c:pt>
                <c:pt idx="2">
                  <c:v>POM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190.0</c:v>
                </c:pt>
                <c:pt idx="1">
                  <c:v>45.0</c:v>
                </c:pt>
                <c:pt idx="2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313368"/>
        <c:axId val="2100486952"/>
      </c:barChart>
      <c:catAx>
        <c:axId val="21013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0486952"/>
        <c:crosses val="autoZero"/>
        <c:auto val="1"/>
        <c:lblAlgn val="ctr"/>
        <c:lblOffset val="100"/>
        <c:noMultiLvlLbl val="0"/>
      </c:catAx>
      <c:valAx>
        <c:axId val="2100486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799" b="1" i="0" u="none" strike="noStrike" baseline="0" dirty="0">
                    <a:solidFill>
                      <a:srgbClr val="000000"/>
                    </a:solidFill>
                    <a:latin typeface="Franklin Gothic Medium"/>
                  </a:rPr>
                  <a:t>Wear Factor </a:t>
                </a:r>
              </a:p>
              <a:p>
                <a:pPr>
                  <a:defRPr sz="10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799" b="1" i="0" u="none" strike="noStrike" baseline="0" dirty="0">
                    <a:solidFill>
                      <a:srgbClr val="000000"/>
                    </a:solidFill>
                    <a:latin typeface="Franklin Gothic Medium"/>
                  </a:rPr>
                  <a:t>(in3-min/ft-lb-hr)∙10E-10 </a:t>
                </a:r>
              </a:p>
              <a:p>
                <a:pPr>
                  <a:defRPr sz="10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 sz="1800" b="1" i="0" u="none" strike="noStrike" baseline="0" dirty="0">
                  <a:solidFill>
                    <a:srgbClr val="000000"/>
                  </a:solidFill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1313368"/>
        <c:crosses val="autoZero"/>
        <c:crossBetween val="between"/>
      </c:valAx>
      <c:spPr>
        <a:noFill/>
        <a:ln w="25385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318470256655"/>
          <c:y val="0.0502286092889293"/>
          <c:w val="0.9218978507606"/>
          <c:h val="0.47248009593376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3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4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5"/>
            <c:invertIfNegative val="0"/>
            <c:bubble3D val="0"/>
            <c:spPr>
              <a:solidFill>
                <a:srgbClr val="188A33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'10000PV-100fpm'!$B$45:$B$60</c:f>
              <c:strCache>
                <c:ptCount val="16"/>
                <c:pt idx="0">
                  <c:v>PTFE 1</c:v>
                </c:pt>
                <c:pt idx="1">
                  <c:v>PTFE 2</c:v>
                </c:pt>
                <c:pt idx="2">
                  <c:v>TS-PI 1</c:v>
                </c:pt>
                <c:pt idx="3">
                  <c:v>PAI 1</c:v>
                </c:pt>
                <c:pt idx="4">
                  <c:v>PPS-CF/Proprietary Wear</c:v>
                </c:pt>
                <c:pt idx="5">
                  <c:v>PPA-CF/AF/TFE/SI</c:v>
                </c:pt>
                <c:pt idx="6">
                  <c:v>PPS-AF/TFE</c:v>
                </c:pt>
                <c:pt idx="7">
                  <c:v>TS-PI 2</c:v>
                </c:pt>
                <c:pt idx="8">
                  <c:v>PEEK-CF/GRPH/TFE/PFPE</c:v>
                </c:pt>
                <c:pt idx="9">
                  <c:v>PAI 2</c:v>
                </c:pt>
                <c:pt idx="10">
                  <c:v>PA 4/6-TFE</c:v>
                </c:pt>
                <c:pt idx="11">
                  <c:v>PEEK-CF/GRPH/TFE</c:v>
                </c:pt>
                <c:pt idx="12">
                  <c:v>PPA-CF/TFE</c:v>
                </c:pt>
                <c:pt idx="13">
                  <c:v>PEEK-CF/GRPH/TFE (CGP)</c:v>
                </c:pt>
                <c:pt idx="14">
                  <c:v>PEEK-CF/PFPE</c:v>
                </c:pt>
                <c:pt idx="15">
                  <c:v>PEEK-CF/AF/TFE</c:v>
                </c:pt>
              </c:strCache>
            </c:strRef>
          </c:cat>
          <c:val>
            <c:numRef>
              <c:f>'10000PV-100fpm'!$C$45:$C$60</c:f>
              <c:numCache>
                <c:formatCode>0</c:formatCode>
                <c:ptCount val="16"/>
                <c:pt idx="0">
                  <c:v>3.254612396004604</c:v>
                </c:pt>
                <c:pt idx="1">
                  <c:v>10.64007898693813</c:v>
                </c:pt>
                <c:pt idx="2">
                  <c:v>18.39078922400048</c:v>
                </c:pt>
                <c:pt idx="3">
                  <c:v>21.12368622407183</c:v>
                </c:pt>
                <c:pt idx="4">
                  <c:v>23.08473019370265</c:v>
                </c:pt>
                <c:pt idx="5">
                  <c:v>30.75414987296384</c:v>
                </c:pt>
                <c:pt idx="6">
                  <c:v>33.24754904539459</c:v>
                </c:pt>
                <c:pt idx="7">
                  <c:v>34.37970840850317</c:v>
                </c:pt>
                <c:pt idx="8">
                  <c:v>42.00352037051926</c:v>
                </c:pt>
                <c:pt idx="9">
                  <c:v>45.55900057763744</c:v>
                </c:pt>
                <c:pt idx="10">
                  <c:v>59.07121498749007</c:v>
                </c:pt>
                <c:pt idx="11">
                  <c:v>62.71909304801294</c:v>
                </c:pt>
                <c:pt idx="12">
                  <c:v>65.38775468513136</c:v>
                </c:pt>
                <c:pt idx="13">
                  <c:v>79.37385126620366</c:v>
                </c:pt>
                <c:pt idx="14">
                  <c:v>80.53505163583746</c:v>
                </c:pt>
                <c:pt idx="15">
                  <c:v>85.51660122155878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0964904"/>
        <c:axId val="-2015504008"/>
        <c:axId val="0"/>
      </c:bar3DChart>
      <c:catAx>
        <c:axId val="2040964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15504008"/>
        <c:crosses val="autoZero"/>
        <c:auto val="1"/>
        <c:lblAlgn val="ctr"/>
        <c:lblOffset val="100"/>
        <c:noMultiLvlLbl val="0"/>
      </c:catAx>
      <c:valAx>
        <c:axId val="-2015504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1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1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169115527593684"/>
              <c:y val="0.1180145741186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040964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7501607177713"/>
          <c:y val="0.0496821372641354"/>
          <c:w val="0.920770962349961"/>
          <c:h val="0.47138112864542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188A33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'10000PV-200fpm'!$B$3:$B$17</c:f>
              <c:strCache>
                <c:ptCount val="15"/>
                <c:pt idx="0">
                  <c:v>PTFE 2</c:v>
                </c:pt>
                <c:pt idx="1">
                  <c:v>PTFE 1</c:v>
                </c:pt>
                <c:pt idx="2">
                  <c:v>PA 4/6-TFE</c:v>
                </c:pt>
                <c:pt idx="3">
                  <c:v>PEEK-CF/AF/TFE</c:v>
                </c:pt>
                <c:pt idx="4">
                  <c:v>PPS-AF/TFE </c:v>
                </c:pt>
                <c:pt idx="5">
                  <c:v>TS-PI 1</c:v>
                </c:pt>
                <c:pt idx="6">
                  <c:v>PEEK-CF/GRPH/TFE</c:v>
                </c:pt>
                <c:pt idx="7">
                  <c:v>PPA-CF/AF/TFE/SI</c:v>
                </c:pt>
                <c:pt idx="8">
                  <c:v>PPA-CF/TFE</c:v>
                </c:pt>
                <c:pt idx="9">
                  <c:v>PEEK-CF/GRPH/TFE/PFPE</c:v>
                </c:pt>
                <c:pt idx="10">
                  <c:v>PAI 2</c:v>
                </c:pt>
                <c:pt idx="11">
                  <c:v>PEEK-CF/PFPE</c:v>
                </c:pt>
                <c:pt idx="12">
                  <c:v>TS-PI 2</c:v>
                </c:pt>
                <c:pt idx="13">
                  <c:v>PAI 1</c:v>
                </c:pt>
                <c:pt idx="14">
                  <c:v>PEEK-CF/TFE</c:v>
                </c:pt>
              </c:strCache>
            </c:strRef>
          </c:cat>
          <c:val>
            <c:numRef>
              <c:f>'10000PV-200fpm'!$C$3:$C$17</c:f>
              <c:numCache>
                <c:formatCode>0</c:formatCode>
                <c:ptCount val="15"/>
                <c:pt idx="0">
                  <c:v>8.678966389345612</c:v>
                </c:pt>
                <c:pt idx="1">
                  <c:v>10.64007898693952</c:v>
                </c:pt>
                <c:pt idx="2">
                  <c:v>13.66937206322042</c:v>
                </c:pt>
                <c:pt idx="3">
                  <c:v>18.05811724824214</c:v>
                </c:pt>
                <c:pt idx="4">
                  <c:v>18.51762225313151</c:v>
                </c:pt>
                <c:pt idx="5">
                  <c:v>23.40645901236372</c:v>
                </c:pt>
                <c:pt idx="6">
                  <c:v>24.75098587871014</c:v>
                </c:pt>
                <c:pt idx="7">
                  <c:v>39.2297029875599</c:v>
                </c:pt>
                <c:pt idx="8">
                  <c:v>43.10085471982097</c:v>
                </c:pt>
                <c:pt idx="9">
                  <c:v>48.54180420177804</c:v>
                </c:pt>
                <c:pt idx="10">
                  <c:v>51.41061533072807</c:v>
                </c:pt>
                <c:pt idx="11">
                  <c:v>54.38191631079764</c:v>
                </c:pt>
                <c:pt idx="12">
                  <c:v>69.18916317211155</c:v>
                </c:pt>
                <c:pt idx="13">
                  <c:v>70.41228741356811</c:v>
                </c:pt>
                <c:pt idx="14">
                  <c:v>97.12267625402174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2068328"/>
        <c:axId val="-2016144584"/>
        <c:axId val="0"/>
      </c:bar3DChart>
      <c:catAx>
        <c:axId val="-2092068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16144584"/>
        <c:crosses val="autoZero"/>
        <c:auto val="1"/>
        <c:lblAlgn val="ctr"/>
        <c:lblOffset val="100"/>
        <c:noMultiLvlLbl val="0"/>
      </c:catAx>
      <c:valAx>
        <c:axId val="-2016144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193640204549245"/>
              <c:y val="0.12526721277364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92068328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4194883069215"/>
          <c:y val="0.0493141721332121"/>
          <c:w val="0.915426631062968"/>
          <c:h val="0.52016306549998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188A33"/>
              </a:solidFill>
            </c:spPr>
          </c:dPt>
          <c:dLbls>
            <c:dLbl>
              <c:idx val="0"/>
              <c:layout>
                <c:manualLayout>
                  <c:x val="0.0117843680264952"/>
                  <c:y val="-0.0102126750845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89220307269111"/>
                  <c:y val="-0.0130338456643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7844061453823"/>
                  <c:y val="-0.0228092299126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36525384086383"/>
                  <c:y val="-0.013034102236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736525384086389"/>
                  <c:y val="-0.0162923070804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17844061453821"/>
                  <c:y val="-0.0130338456643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736525384086389"/>
                  <c:y val="-0.0130338456643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11784406145382"/>
                  <c:y val="-0.019550768496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'50000PV-100fpm'!$A$28:$A$35</c:f>
              <c:strCache>
                <c:ptCount val="8"/>
                <c:pt idx="0">
                  <c:v>PTFE 1</c:v>
                </c:pt>
                <c:pt idx="1">
                  <c:v>PTFE 2</c:v>
                </c:pt>
                <c:pt idx="2">
                  <c:v>PAI 1</c:v>
                </c:pt>
                <c:pt idx="3">
                  <c:v>PEEK-CF/Ceramic</c:v>
                </c:pt>
                <c:pt idx="4">
                  <c:v>TS-PI 1</c:v>
                </c:pt>
                <c:pt idx="5">
                  <c:v>TS-PI 2</c:v>
                </c:pt>
                <c:pt idx="6">
                  <c:v>PPS-CF/Proprietary Wear</c:v>
                </c:pt>
                <c:pt idx="7">
                  <c:v>PEEK-CF/GRPH/TFE</c:v>
                </c:pt>
              </c:strCache>
            </c:strRef>
          </c:cat>
          <c:val>
            <c:numRef>
              <c:f>'50000PV-100fpm'!$B$28:$B$35</c:f>
              <c:numCache>
                <c:formatCode>0</c:formatCode>
                <c:ptCount val="8"/>
                <c:pt idx="0">
                  <c:v>4.014021955072828</c:v>
                </c:pt>
                <c:pt idx="1">
                  <c:v>17.77519077818092</c:v>
                </c:pt>
                <c:pt idx="2">
                  <c:v>24.0184135955177</c:v>
                </c:pt>
                <c:pt idx="3">
                  <c:v>28.87254093843978</c:v>
                </c:pt>
                <c:pt idx="4">
                  <c:v>43.21835467640141</c:v>
                </c:pt>
                <c:pt idx="5">
                  <c:v>57.84385939730635</c:v>
                </c:pt>
                <c:pt idx="6">
                  <c:v>77.88587230571061</c:v>
                </c:pt>
                <c:pt idx="7">
                  <c:v>79.11780658470128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0550760"/>
        <c:axId val="-2081374408"/>
        <c:axId val="0"/>
      </c:bar3DChart>
      <c:catAx>
        <c:axId val="-2080550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81374408"/>
        <c:crosses val="autoZero"/>
        <c:auto val="1"/>
        <c:lblAlgn val="ctr"/>
        <c:lblOffset val="100"/>
        <c:noMultiLvlLbl val="0"/>
      </c:catAx>
      <c:valAx>
        <c:axId val="-2081374408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(in3-min/ft-lb-hr)*E-10</a:t>
                </a:r>
              </a:p>
            </c:rich>
          </c:tx>
          <c:layout>
            <c:manualLayout>
              <c:xMode val="edge"/>
              <c:yMode val="edge"/>
              <c:x val="0.0220575053193246"/>
              <c:y val="0.1480824198087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80550760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6035345218595"/>
          <c:y val="0.0504889774730871"/>
          <c:w val="0.917597376303957"/>
          <c:h val="0.51896580990658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188A33"/>
              </a:solidFill>
            </c:spPr>
          </c:dPt>
          <c:dLbls>
            <c:dLbl>
              <c:idx val="0"/>
              <c:layout>
                <c:manualLayout>
                  <c:x val="0.00599880094833013"/>
                  <c:y val="-0.0104311543810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99880094833013"/>
                  <c:y val="-0.0069541029207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599880094833013"/>
                  <c:y val="-0.0069541029207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599880094833007"/>
                  <c:y val="-0.0104311543810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04979016595777"/>
                  <c:y val="-0.0139082058414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599880094833013"/>
                  <c:y val="-0.0173852573018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44991007112476"/>
                  <c:y val="-0.0104311543810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742233530723023"/>
                  <c:y val="0.00012813071523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742240286909184"/>
                  <c:y val="-0.0167441688761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'50000PV-200fpm'!$A$28:$A$36</c:f>
              <c:strCache>
                <c:ptCount val="9"/>
                <c:pt idx="0">
                  <c:v>PTFE 1</c:v>
                </c:pt>
                <c:pt idx="1">
                  <c:v>PTFE 2</c:v>
                </c:pt>
                <c:pt idx="2">
                  <c:v>PEEK-CF/Ceramic</c:v>
                </c:pt>
                <c:pt idx="3">
                  <c:v>PAI 1</c:v>
                </c:pt>
                <c:pt idx="4">
                  <c:v>TS-PI 2</c:v>
                </c:pt>
                <c:pt idx="5">
                  <c:v>TS-PI 1</c:v>
                </c:pt>
                <c:pt idx="6">
                  <c:v>PEEK-AF/TFE </c:v>
                </c:pt>
                <c:pt idx="7">
                  <c:v>PEEK-CF/GRPH/TFE</c:v>
                </c:pt>
                <c:pt idx="8">
                  <c:v>PPS-CF/Proprietary Wear</c:v>
                </c:pt>
              </c:strCache>
            </c:strRef>
          </c:cat>
          <c:val>
            <c:numRef>
              <c:f>'50000PV-200fpm'!$B$28:$B$36</c:f>
              <c:numCache>
                <c:formatCode>0</c:formatCode>
                <c:ptCount val="9"/>
                <c:pt idx="0">
                  <c:v>7.811069750411776</c:v>
                </c:pt>
                <c:pt idx="1">
                  <c:v>8.76241798924428</c:v>
                </c:pt>
                <c:pt idx="2">
                  <c:v>27.41525180590003</c:v>
                </c:pt>
                <c:pt idx="3">
                  <c:v>36.6926253299598</c:v>
                </c:pt>
                <c:pt idx="4">
                  <c:v>37.81767924935338</c:v>
                </c:pt>
                <c:pt idx="5">
                  <c:v>42.4660042081471</c:v>
                </c:pt>
                <c:pt idx="6">
                  <c:v>45.30701428970944</c:v>
                </c:pt>
                <c:pt idx="7">
                  <c:v>94.16339510316419</c:v>
                </c:pt>
                <c:pt idx="8">
                  <c:v>95.55070932350063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35436232"/>
        <c:axId val="-2035437400"/>
        <c:axId val="0"/>
      </c:bar3DChart>
      <c:catAx>
        <c:axId val="-2035436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35437400"/>
        <c:crosses val="autoZero"/>
        <c:auto val="1"/>
        <c:lblAlgn val="ctr"/>
        <c:lblOffset val="100"/>
        <c:noMultiLvlLbl val="0"/>
      </c:catAx>
      <c:valAx>
        <c:axId val="-2035437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201820683322471"/>
              <c:y val="0.14570515698750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35436232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318470256655"/>
          <c:y val="0.0502286092889293"/>
          <c:w val="0.9218978507606"/>
          <c:h val="0.47248009593376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3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4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15"/>
            <c:invertIfNegative val="0"/>
            <c:bubble3D val="0"/>
            <c:spPr>
              <a:solidFill>
                <a:srgbClr val="188A33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'10000PV-100fpm'!$B$45:$B$60</c:f>
              <c:strCache>
                <c:ptCount val="16"/>
                <c:pt idx="0">
                  <c:v>PTFE 1</c:v>
                </c:pt>
                <c:pt idx="1">
                  <c:v>PTFE 2</c:v>
                </c:pt>
                <c:pt idx="2">
                  <c:v>TS-PI 1</c:v>
                </c:pt>
                <c:pt idx="3">
                  <c:v>PAI 1</c:v>
                </c:pt>
                <c:pt idx="4">
                  <c:v>PPS-CF/Proprietary Wear</c:v>
                </c:pt>
                <c:pt idx="5">
                  <c:v>PPA-CF/AF/TFE/SI</c:v>
                </c:pt>
                <c:pt idx="6">
                  <c:v>PPS-AF/TFE</c:v>
                </c:pt>
                <c:pt idx="7">
                  <c:v>TS-PI 2</c:v>
                </c:pt>
                <c:pt idx="8">
                  <c:v>PEEK-CF/GRPH/TFE/PFPE</c:v>
                </c:pt>
                <c:pt idx="9">
                  <c:v>PAI 2</c:v>
                </c:pt>
                <c:pt idx="10">
                  <c:v>PA 4/6-TFE</c:v>
                </c:pt>
                <c:pt idx="11">
                  <c:v>PEEK-CF/GRPH/TFE</c:v>
                </c:pt>
                <c:pt idx="12">
                  <c:v>PPA-CF/TFE</c:v>
                </c:pt>
                <c:pt idx="13">
                  <c:v>PEEK-CF/GRPH/TFE (CGP)</c:v>
                </c:pt>
                <c:pt idx="14">
                  <c:v>PEEK-CF/PFPE</c:v>
                </c:pt>
                <c:pt idx="15">
                  <c:v>PEEK-CF/AF/TFE</c:v>
                </c:pt>
              </c:strCache>
            </c:strRef>
          </c:cat>
          <c:val>
            <c:numRef>
              <c:f>'10000PV-100fpm'!$C$45:$C$60</c:f>
              <c:numCache>
                <c:formatCode>0</c:formatCode>
                <c:ptCount val="16"/>
                <c:pt idx="0">
                  <c:v>3.254612396004604</c:v>
                </c:pt>
                <c:pt idx="1">
                  <c:v>10.64007898693813</c:v>
                </c:pt>
                <c:pt idx="2">
                  <c:v>18.39078922400048</c:v>
                </c:pt>
                <c:pt idx="3">
                  <c:v>21.12368622407183</c:v>
                </c:pt>
                <c:pt idx="4">
                  <c:v>23.08473019370265</c:v>
                </c:pt>
                <c:pt idx="5">
                  <c:v>30.75414987296384</c:v>
                </c:pt>
                <c:pt idx="6">
                  <c:v>33.24754904539459</c:v>
                </c:pt>
                <c:pt idx="7">
                  <c:v>34.37970840850317</c:v>
                </c:pt>
                <c:pt idx="8">
                  <c:v>42.00352037051926</c:v>
                </c:pt>
                <c:pt idx="9">
                  <c:v>45.55900057763744</c:v>
                </c:pt>
                <c:pt idx="10">
                  <c:v>59.07121498749007</c:v>
                </c:pt>
                <c:pt idx="11">
                  <c:v>62.71909304801294</c:v>
                </c:pt>
                <c:pt idx="12">
                  <c:v>65.38775468513136</c:v>
                </c:pt>
                <c:pt idx="13">
                  <c:v>79.37385126620366</c:v>
                </c:pt>
                <c:pt idx="14">
                  <c:v>80.53505163583746</c:v>
                </c:pt>
                <c:pt idx="15">
                  <c:v>85.51660122155878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35005816"/>
        <c:axId val="-2135011496"/>
        <c:axId val="0"/>
      </c:bar3DChart>
      <c:catAx>
        <c:axId val="-2135005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135011496"/>
        <c:crosses val="autoZero"/>
        <c:auto val="1"/>
        <c:lblAlgn val="ctr"/>
        <c:lblOffset val="100"/>
        <c:noMultiLvlLbl val="0"/>
      </c:catAx>
      <c:valAx>
        <c:axId val="-2135011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1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1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169115527593684"/>
              <c:y val="0.1180145741186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135005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6900072375297"/>
          <c:y val="0.0506956840756519"/>
          <c:w val="0.916507790942732"/>
          <c:h val="0.51917060002409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188A33"/>
              </a:solidFill>
            </c:spPr>
          </c:dPt>
          <c:dLbls>
            <c:dLbl>
              <c:idx val="0"/>
              <c:layout>
                <c:manualLayout>
                  <c:x val="0.00455291182611077"/>
                  <c:y val="-0.00336473755047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55291182611079"/>
                  <c:y val="-0.0134589502018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51763727537026"/>
                  <c:y val="-0.010094212651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607054910148106"/>
                  <c:y val="-0.00336473755047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455291182611074"/>
                  <c:y val="-0.0235531628532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303527455074053"/>
                  <c:y val="-0.0033647375504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51763727537015"/>
                  <c:y val="-0.010094212651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455291182611079"/>
                  <c:y val="-0.010094212651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36587354783324"/>
                  <c:y val="-0.0168236877523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607054910148106"/>
                  <c:y val="-0.010094212651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'10K PV-200fpm'!$A$5:$A$14</c:f>
              <c:strCache>
                <c:ptCount val="10"/>
                <c:pt idx="0">
                  <c:v>PTFE 1</c:v>
                </c:pt>
                <c:pt idx="1">
                  <c:v>PTFE 2</c:v>
                </c:pt>
                <c:pt idx="2">
                  <c:v>PEEK-CF/Ceramic</c:v>
                </c:pt>
                <c:pt idx="3">
                  <c:v>PEEK-CF/GRPH/TFE</c:v>
                </c:pt>
                <c:pt idx="4">
                  <c:v>TS-PI 1</c:v>
                </c:pt>
                <c:pt idx="5">
                  <c:v>PPS-CF/Proprietary Wear</c:v>
                </c:pt>
                <c:pt idx="6">
                  <c:v>TS-PI 2</c:v>
                </c:pt>
                <c:pt idx="7">
                  <c:v>PAI 1</c:v>
                </c:pt>
                <c:pt idx="8">
                  <c:v>PAI 2</c:v>
                </c:pt>
                <c:pt idx="9">
                  <c:v>PEEK-CF/TFE</c:v>
                </c:pt>
              </c:strCache>
            </c:strRef>
          </c:cat>
          <c:val>
            <c:numRef>
              <c:f>'10K PV-200fpm'!$B$5:$B$14</c:f>
              <c:numCache>
                <c:formatCode>0</c:formatCode>
                <c:ptCount val="10"/>
                <c:pt idx="0">
                  <c:v>14.23892923252165</c:v>
                </c:pt>
                <c:pt idx="1">
                  <c:v>27.53902796619699</c:v>
                </c:pt>
                <c:pt idx="2">
                  <c:v>76.96308231224464</c:v>
                </c:pt>
                <c:pt idx="3">
                  <c:v>116.0735889484292</c:v>
                </c:pt>
                <c:pt idx="4">
                  <c:v>119.9581024383686</c:v>
                </c:pt>
                <c:pt idx="5">
                  <c:v>125.661226967461</c:v>
                </c:pt>
                <c:pt idx="6">
                  <c:v>126.7751747563557</c:v>
                </c:pt>
                <c:pt idx="7">
                  <c:v>155.2982116843708</c:v>
                </c:pt>
                <c:pt idx="8">
                  <c:v>206.0604338052805</c:v>
                </c:pt>
                <c:pt idx="9">
                  <c:v>219.3564773658747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1323976"/>
        <c:axId val="-2036282280"/>
        <c:axId val="0"/>
      </c:bar3DChart>
      <c:catAx>
        <c:axId val="-2091323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036282280"/>
        <c:crosses val="autoZero"/>
        <c:auto val="1"/>
        <c:lblAlgn val="ctr"/>
        <c:lblOffset val="100"/>
        <c:noMultiLvlLbl val="0"/>
      </c:catAx>
      <c:valAx>
        <c:axId val="-2036282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167035903886455"/>
              <c:y val="0.17132828841457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091323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6353840085989"/>
          <c:y val="0.0504615991151315"/>
          <c:w val="0.919345382378431"/>
          <c:h val="0.51927819697085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188A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188A33"/>
              </a:solidFill>
            </c:spPr>
          </c:dPt>
          <c:dLbls>
            <c:dLbl>
              <c:idx val="0"/>
              <c:layout>
                <c:manualLayout>
                  <c:x val="0.00600961609555003"/>
                  <c:y val="-0.013386880856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751202011943757"/>
                  <c:y val="-0.013386880856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51202011943751"/>
                  <c:y val="-0.013386880856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51202011943762"/>
                  <c:y val="-0.0167336010709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600961609555005"/>
                  <c:y val="-0.0100401606425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600961609555005"/>
                  <c:y val="-0.013386880856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751202011943757"/>
                  <c:y val="-0.0167336010709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600949779602061"/>
                  <c:y val="-0.0167336010709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'50K PV-200fpm'!$A$4:$A$11</c:f>
              <c:strCache>
                <c:ptCount val="8"/>
                <c:pt idx="0">
                  <c:v>PTFE 1</c:v>
                </c:pt>
                <c:pt idx="1">
                  <c:v>PAI 1</c:v>
                </c:pt>
                <c:pt idx="2">
                  <c:v>PEEK-CF/Ceramic</c:v>
                </c:pt>
                <c:pt idx="3">
                  <c:v>TS-PI 2</c:v>
                </c:pt>
                <c:pt idx="4">
                  <c:v>TS-PI 1</c:v>
                </c:pt>
                <c:pt idx="5">
                  <c:v>PPS-CF/Proprietary Wear</c:v>
                </c:pt>
                <c:pt idx="6">
                  <c:v>PAI 2</c:v>
                </c:pt>
                <c:pt idx="7">
                  <c:v>PEEK-CF/GRPH/TFE</c:v>
                </c:pt>
              </c:strCache>
            </c:strRef>
          </c:cat>
          <c:val>
            <c:numRef>
              <c:f>'50K PV-200fpm'!$B$4:$B$11</c:f>
              <c:numCache>
                <c:formatCode>0</c:formatCode>
                <c:ptCount val="8"/>
                <c:pt idx="0">
                  <c:v>6.183763552409472</c:v>
                </c:pt>
                <c:pt idx="1">
                  <c:v>41.54324957400578</c:v>
                </c:pt>
                <c:pt idx="2">
                  <c:v>42.53462655599749</c:v>
                </c:pt>
                <c:pt idx="3">
                  <c:v>51.82741042581829</c:v>
                </c:pt>
                <c:pt idx="4">
                  <c:v>57.68020256618381</c:v>
                </c:pt>
                <c:pt idx="5">
                  <c:v>76.19968331764898</c:v>
                </c:pt>
                <c:pt idx="6">
                  <c:v>116.3635390900406</c:v>
                </c:pt>
                <c:pt idx="7">
                  <c:v>169.8429720642449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5346968"/>
        <c:axId val="-2135306136"/>
        <c:axId val="0"/>
      </c:bar3DChart>
      <c:catAx>
        <c:axId val="-2135346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/>
              </a:defRPr>
            </a:pPr>
            <a:endParaRPr lang="en-US"/>
          </a:p>
        </c:txPr>
        <c:crossAx val="-2135306136"/>
        <c:crosses val="autoZero"/>
        <c:auto val="1"/>
        <c:lblAlgn val="ctr"/>
        <c:lblOffset val="100"/>
        <c:noMultiLvlLbl val="0"/>
      </c:catAx>
      <c:valAx>
        <c:axId val="-2135306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Wear Factor</a:t>
                </a:r>
              </a:p>
              <a:p>
                <a:pPr>
                  <a:defRPr sz="1100" b="0" i="0"/>
                </a:pPr>
                <a:r>
                  <a:rPr lang="en-US" sz="1100" b="0" i="0" dirty="0">
                    <a:latin typeface="Franklin Gothic Medium" pitchFamily="34" charset="0"/>
                  </a:rPr>
                  <a:t>(in</a:t>
                </a:r>
                <a:r>
                  <a:rPr lang="en-US" sz="1100" b="0" i="0" baseline="30000" dirty="0">
                    <a:latin typeface="Franklin Gothic Medium" pitchFamily="34" charset="0"/>
                  </a:rPr>
                  <a:t>3</a:t>
                </a:r>
                <a:r>
                  <a:rPr lang="en-US" sz="1100" b="0" i="0" dirty="0">
                    <a:latin typeface="Franklin Gothic Medium" pitchFamily="34" charset="0"/>
                  </a:rPr>
                  <a:t>-min/ft-lb-hr)*E-10</a:t>
                </a:r>
              </a:p>
            </c:rich>
          </c:tx>
          <c:layout>
            <c:manualLayout>
              <c:xMode val="edge"/>
              <c:yMode val="edge"/>
              <c:x val="0.0238236352550621"/>
              <c:y val="0.12696576610121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-2135346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Imagineering Plastics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9601200" cy="36527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Fundamentals of Thermoplastic Wear and Friction – Tom Schell</a:t>
            </a:r>
            <a:endParaRPr lang="en-US" dirty="0"/>
          </a:p>
        </p:txBody>
      </p:sp>
      <p:pic>
        <p:nvPicPr>
          <p:cNvPr id="6" name="Picture 5" descr="rtplogoppt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" y="0"/>
            <a:ext cx="914634" cy="4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5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C6DC720-BF2F-4748-8C43-41C9F433BA29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559DD49-7F15-4C32-B9AD-1550FD64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84384F-C8BF-EB4F-AF48-65CA6A977DFB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“generalizations may be helpful” statement, we mean that one</a:t>
            </a:r>
            <a:r>
              <a:rPr lang="en-US" baseline="0" dirty="0" smtClean="0"/>
              <a:t> could say “POM + 20% PTFE performs well at this PV” (remember that PV is essentially a loading condition for our test).  That may be true at certain combinations of load/pressure (P) and velocity (V) but perhaps not all combinations.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4F65B5-981F-E744-A3B2-FC11568DDB71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No need to translate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need force diagram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as that is a note that I need to add a graphic on this page.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AB141-2470-F44A-B31C-27BC6F695363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92F5F-C515-234A-8406-A443631C52D4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slip/stick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is a term that essentially means that the part slips and starts moving, but then sticks because the forces can</a:t>
            </a:r>
            <a:r>
              <a:rPr lang="ja-JP" altLang="en-US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t overcome the dynamic coefficient of friction, then it slips and starts moving, the sticks again. 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85A416-4B63-464F-B69D-BA7C04F8D95E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5437640" y="6949193"/>
            <a:ext cx="4161390" cy="3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83F341A-3F6E-9E4A-82E8-A980F6D6A839}" type="slidenum">
              <a:rPr lang="en-US" sz="1300">
                <a:solidFill>
                  <a:prstClr val="black"/>
                </a:solidFill>
                <a:latin typeface="Time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3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7600" cy="2743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991" y="3475221"/>
            <a:ext cx="7679221" cy="329034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42" tIns="48322" rIns="96642" bIns="48322"/>
          <a:lstStyle/>
          <a:p>
            <a:pPr defTabSz="474227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83FB60-7FBF-BD4E-A1D6-D0782CD2BBB0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DD49-7F15-4C32-B9AD-1550FD6410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437640" y="6949193"/>
            <a:ext cx="4161390" cy="3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4" tIns="48043" rIns="96084" bIns="48043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8CE9833-1737-E849-A19F-5A67A25D8E0F}" type="slidenum">
              <a:rPr lang="en-US" sz="1300">
                <a:solidFill>
                  <a:prstClr val="black"/>
                </a:solidFill>
                <a:latin typeface="Time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4425" cy="27400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18" y="3473973"/>
            <a:ext cx="7683569" cy="329159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84" tIns="48043" rIns="96084" bIns="4804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DD49-7F15-4C32-B9AD-1550FD641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4425" cy="274002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18" y="3473973"/>
            <a:ext cx="7683569" cy="3291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84" tIns="48043" rIns="96084" bIns="4804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D546D-B43F-7040-8FF6-2A50B83A44CA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35AD18-CF8B-0349-866F-1B87F10F80C2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4425" cy="27400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18" y="3473973"/>
            <a:ext cx="7683569" cy="329159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6D4C2-342B-6341-A5E4-033939E25CEF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DD49-7F15-4C32-B9AD-1550FD6410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5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87CA9-4A53-E540-B431-59A5A5690E58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4425" cy="27400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18" y="3473973"/>
            <a:ext cx="7683569" cy="329159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84" tIns="48043" rIns="96084" bIns="4804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4786B8-D71C-6E40-8166-2EA627200054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>
                <a:ea typeface="ＭＳ Ｐゴシック"/>
                <a:cs typeface="ＭＳ Ｐゴシック"/>
              </a:rPr>
              <a:t>Good Morning everyone. My name is Gregg Newby. Thank you for joining</a:t>
            </a:r>
            <a:r>
              <a:rPr lang="en-US" sz="800" baseline="0" dirty="0" smtClean="0">
                <a:ea typeface="ＭＳ Ｐゴシック"/>
                <a:cs typeface="ＭＳ Ｐゴシック"/>
              </a:rPr>
              <a:t> this training webinar today. Our objective is to inform and support you in</a:t>
            </a:r>
            <a:r>
              <a:rPr lang="en-US" sz="1050" baseline="0" dirty="0" smtClean="0">
                <a:ea typeface="ＭＳ Ｐゴシック"/>
                <a:cs typeface="ＭＳ Ｐゴシック"/>
              </a:rPr>
              <a:t> a better understanding of how you can take the fullest advantage of RTP’s unique Ultra Wear &amp; Friction technologies.</a:t>
            </a:r>
            <a:endParaRPr lang="en-US" sz="105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19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can see Ultra W&amp;F cpds operate in the most demanding environments.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7462-DFC6-49CC-BDB1-2CD732F8194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82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Ultra Wear has </a:t>
            </a:r>
            <a:r>
              <a:rPr lang="en-US" sz="1050" baseline="0" dirty="0" smtClean="0"/>
              <a:t>a fit withi</a:t>
            </a:r>
            <a:r>
              <a:rPr lang="en-US" sz="1050" dirty="0" smtClean="0"/>
              <a:t>n</a:t>
            </a:r>
            <a:r>
              <a:rPr lang="en-US" sz="1050" baseline="0" dirty="0" smtClean="0"/>
              <a:t> a broad set of applications both market and geographical. Feature here are the 4 main categories.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6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Applications the Markets</a:t>
            </a:r>
            <a:r>
              <a:rPr lang="en-US" baseline="0" dirty="0" smtClean="0"/>
              <a:t> are also broad providing new targets to hundreds of OEM’s many of which RTP does not work with today. Examples would be…..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5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4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DD49-7F15-4C32-B9AD-1550FD6410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7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3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411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5437640" y="6949193"/>
            <a:ext cx="4161390" cy="3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3" rIns="96642" bIns="48323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C86DCD-1BF6-0E4A-851D-A53B412DDE8D}" type="slidenum">
              <a:rPr lang="en-US" sz="1200">
                <a:solidFill>
                  <a:prstClr val="black"/>
                </a:solidFill>
                <a:latin typeface="Time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6563" y="550863"/>
            <a:ext cx="3652837" cy="27400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991" y="3475221"/>
            <a:ext cx="7679221" cy="329034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42" tIns="48323" rIns="96642" bIns="4832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1" y="6947942"/>
            <a:ext cx="9599028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ctr" defTabSz="482469"/>
            <a:fld id="{22CF3BF2-2C6E-4E68-BD36-C0499D83A9A1}" type="slidenum">
              <a:rPr lang="en-US" sz="1200">
                <a:latin typeface="Calibri" pitchFamily="34" charset="0"/>
              </a:rPr>
              <a:pPr algn="ctr" defTabSz="482469"/>
              <a:t>50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08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5AAE-0A55-1D44-9D99-FC162F14C08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5437640" y="6949193"/>
            <a:ext cx="4161390" cy="3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3" rIns="96642" bIns="48323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C86DCD-1BF6-0E4A-851D-A53B412DDE8D}" type="slidenum">
              <a:rPr lang="en-US" sz="1200">
                <a:solidFill>
                  <a:prstClr val="black"/>
                </a:solidFill>
                <a:latin typeface="Time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6563" y="550863"/>
            <a:ext cx="3652837" cy="27400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991" y="3475221"/>
            <a:ext cx="7679221" cy="329034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42" tIns="48323" rIns="96642" bIns="4832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5437640" y="6949193"/>
            <a:ext cx="4161390" cy="3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4" tIns="48043" rIns="96084" bIns="48043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A2D66B4-94B8-6246-9403-500EBA16D8C6}" type="slidenum">
              <a:rPr lang="en-US" sz="1300">
                <a:solidFill>
                  <a:prstClr val="black"/>
                </a:solidFill>
                <a:latin typeface="Time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4425" cy="27400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18" y="3473973"/>
            <a:ext cx="7683569" cy="3291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84" tIns="48043" rIns="96084" bIns="48043"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PV is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pressure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x (times)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velocity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.  We will use the acronym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PV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 lot, so if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pressure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velocity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don</a:t>
            </a:r>
            <a:r>
              <a:rPr lang="ja-JP" altLang="en-US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t translate into something that starts with a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a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V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, we will have to draw their attention to the English so they understand where it comes from.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20" indent="-296392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569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795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024" indent="-237113" defTabSz="96656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250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477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706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0932" indent="-237113" defTabSz="966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7CD78C-2BB6-334B-AE12-20558061E67A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8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42065-E3FD-49E7-901D-EB4E3B65C7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TP_logo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TP_logo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162175" y="809625"/>
            <a:ext cx="65246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12700" dir="2700000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60575"/>
            <a:ext cx="7772400" cy="2195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369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865313"/>
          </a:xfrm>
        </p:spPr>
        <p:txBody>
          <a:bodyPr/>
          <a:lstStyle>
            <a:lvl1pPr marL="0" indent="0" algn="ctr">
              <a:buFont typeface="Arial" pitchFamily="-107" charset="0"/>
              <a:buNone/>
              <a:defRPr sz="2400" i="1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2209800" y="446088"/>
            <a:ext cx="647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b="1" i="1" dirty="0">
                <a:solidFill>
                  <a:schemeClr val="tx2"/>
                </a:solidFill>
                <a:latin typeface="Franklin Gothic Medium" pitchFamily="34" charset="0"/>
                <a:cs typeface="+mn-cs"/>
              </a:rPr>
              <a:t>THERM0PLASTIC ELASTOMERS • STRUCTURAL • WEAR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2209800" y="795338"/>
            <a:ext cx="647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b="1" i="1" dirty="0" smtClean="0">
                <a:solidFill>
                  <a:schemeClr val="tx2"/>
                </a:solidFill>
                <a:latin typeface="Franklin Gothic Medium" pitchFamily="34" charset="0"/>
                <a:cs typeface="+mn-cs"/>
              </a:rPr>
              <a:t>CONDUCTIVE • COLOR • FLAME RETARDANT</a:t>
            </a:r>
            <a:endParaRPr lang="en-US" b="1" i="1" dirty="0">
              <a:solidFill>
                <a:schemeClr val="tx2"/>
              </a:solidFill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429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945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62175" y="809625"/>
            <a:ext cx="65246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25400" dist="12700" dir="2700000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62175" y="788988"/>
            <a:ext cx="6524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i="1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162175" y="809625"/>
            <a:ext cx="65246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25400" dist="12700" dir="2700000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2175" y="788988"/>
            <a:ext cx="6524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i="1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162175" y="809625"/>
            <a:ext cx="65246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25400" dist="12700" dir="2700000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62175" y="788988"/>
            <a:ext cx="6524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i="1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28146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810118" y="1371600"/>
            <a:ext cx="387668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TP_logo_colo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162175" y="809625"/>
            <a:ext cx="65246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25400" dist="12700" dir="2700000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62175" y="788988"/>
            <a:ext cx="6524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i="1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3905898"/>
            <a:ext cx="822960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2175" y="0"/>
            <a:ext cx="6524625" cy="819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effectLst>
            <a:outerShdw blurRad="50800" dist="25400" dir="270000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pcompany.com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and Friction, Beyond the Fundamentals</a:t>
            </a:r>
            <a:endParaRPr lang="en-US" dirty="0"/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cs typeface="+mn-cs"/>
              </a:rPr>
              <a:t>Gregg Newby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r>
              <a:rPr lang="en-US" dirty="0" smtClean="0"/>
              <a:t>Global Business Manager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cs typeface="+mn-cs"/>
              </a:rPr>
              <a:t>Wear and Friction Technologies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14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34E"/>
                </a:solidFill>
              </a:rPr>
              <a:t>Wear Testing</a:t>
            </a:r>
            <a:endParaRPr lang="en-US" dirty="0">
              <a:solidFill>
                <a:srgbClr val="21834E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482985"/>
              </p:ext>
            </p:extLst>
          </p:nvPr>
        </p:nvGraphicFramePr>
        <p:xfrm>
          <a:off x="139700" y="1371600"/>
          <a:ext cx="4670418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Answer:</a:t>
            </a:r>
          </a:p>
          <a:p>
            <a:pPr lvl="1"/>
            <a:r>
              <a:rPr lang="en-US" dirty="0" smtClean="0"/>
              <a:t>No…Wear factor will change based on individual conditions.</a:t>
            </a:r>
          </a:p>
          <a:p>
            <a:endParaRPr lang="en-US" sz="2800" dirty="0" smtClean="0"/>
          </a:p>
          <a:p>
            <a:pPr lvl="1"/>
            <a:r>
              <a:rPr lang="en-US" dirty="0" smtClean="0">
                <a:latin typeface="Franklin Gothic Book"/>
                <a:cs typeface="Franklin Gothic Book"/>
              </a:rPr>
              <a:t>Generalizations may be helpful, but not always equivalent.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14550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2162175" y="76200"/>
            <a:ext cx="652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218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charset="0"/>
              </a:rPr>
              <a:t>Wear Testing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68425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Wear factor generally increases with higher PV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Franklin Gothic Book"/>
              </a:rPr>
              <a:t>(But not always!)</a:t>
            </a:r>
          </a:p>
        </p:txBody>
      </p:sp>
      <p:graphicFrame>
        <p:nvGraphicFramePr>
          <p:cNvPr id="1843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978125"/>
              </p:ext>
            </p:extLst>
          </p:nvPr>
        </p:nvGraphicFramePr>
        <p:xfrm>
          <a:off x="304800" y="2384425"/>
          <a:ext cx="8328025" cy="405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Worksheet" r:id="rId4" imgW="8334257" imgH="4067062" progId="Excel.Sheet.8">
                  <p:embed/>
                </p:oleObj>
              </mc:Choice>
              <mc:Fallback>
                <p:oleObj name="Worksheet" r:id="rId4" imgW="8334257" imgH="40670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84425"/>
                        <a:ext cx="8328025" cy="405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2460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/>
                <a:cs typeface="Franklin Gothic Book"/>
              </a:rPr>
              <a:t>Wear per ASTM D 3702 against Steel</a:t>
            </a:r>
          </a:p>
        </p:txBody>
      </p:sp>
    </p:spTree>
    <p:extLst>
      <p:ext uri="{BB962C8B-B14F-4D97-AF65-F5344CB8AC3E}">
        <p14:creationId xmlns:p14="http://schemas.microsoft.com/office/powerpoint/2010/main" val="3806566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Definitions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49413"/>
            <a:ext cx="8229600" cy="2057400"/>
          </a:xfrm>
        </p:spPr>
        <p:txBody>
          <a:bodyPr anchor="t"/>
          <a:lstStyle/>
          <a:p>
            <a:pPr marL="0" indent="0">
              <a:buFont typeface="Arial" charset="0"/>
              <a:buNone/>
            </a:pPr>
            <a:r>
              <a:rPr lang="en-US" b="1" dirty="0">
                <a:latin typeface="Franklin Gothic Medium" charset="0"/>
                <a:ea typeface="ＭＳ Ｐゴシック" charset="0"/>
              </a:rPr>
              <a:t>Coefficient of </a:t>
            </a:r>
            <a:r>
              <a:rPr lang="en-US" b="1" dirty="0" smtClean="0">
                <a:latin typeface="Franklin Gothic Medium" charset="0"/>
                <a:ea typeface="ＭＳ Ｐゴシック" charset="0"/>
              </a:rPr>
              <a:t>Friction (µ)</a:t>
            </a:r>
          </a:p>
          <a:p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Ratio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of the force of friction between two bodies and the force pressing them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together</a:t>
            </a:r>
            <a:endParaRPr lang="en-US" sz="2800" dirty="0">
              <a:latin typeface="Franklin Gothic Book"/>
              <a:ea typeface="ＭＳ Ｐゴシック" charset="0"/>
              <a:cs typeface="Franklin Gothic Book"/>
            </a:endParaRPr>
          </a:p>
          <a:p>
            <a:pPr marL="0" indent="0" algn="ctr">
              <a:buFont typeface="Arial" charset="0"/>
              <a:buNone/>
            </a:pPr>
            <a:endParaRPr lang="en-US" dirty="0">
              <a:latin typeface="Franklin Gothic Medium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dirty="0">
              <a:latin typeface="Franklin Gothic Medium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3630613"/>
            <a:ext cx="387508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19800" y="4468813"/>
            <a:ext cx="1481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Franklin Gothic Medium"/>
              </a:rPr>
              <a:t>µ=F/N</a:t>
            </a:r>
            <a:endParaRPr lang="en-US" sz="3600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2590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33600" y="7938"/>
            <a:ext cx="6524625" cy="830262"/>
          </a:xfrm>
        </p:spPr>
        <p:txBody>
          <a:bodyPr/>
          <a:lstStyle/>
          <a:p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Types of Sliding Friction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8138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Franklin Gothic Medium" charset="0"/>
                <a:ea typeface="ＭＳ Ｐゴシック" charset="0"/>
              </a:rPr>
              <a:t>Coefficient of Friction (µ</a:t>
            </a:r>
            <a:r>
              <a:rPr lang="en-US" b="1" dirty="0" smtClean="0">
                <a:latin typeface="Franklin Gothic Medium" charset="0"/>
                <a:ea typeface="ＭＳ Ｐゴシック" charset="0"/>
              </a:rPr>
              <a:t>)</a:t>
            </a:r>
          </a:p>
          <a:p>
            <a:pPr marL="0" indent="0">
              <a:buNone/>
            </a:pPr>
            <a:endParaRPr lang="en-US" sz="800" b="1" dirty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en-US" sz="2800" dirty="0">
                <a:latin typeface="Franklin Gothic Medium" charset="0"/>
                <a:ea typeface="ＭＳ Ｐゴシック" charset="0"/>
              </a:rPr>
              <a:t>Static 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coefficient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of 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friction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(µ</a:t>
            </a:r>
            <a:r>
              <a:rPr lang="en-US" sz="2800" baseline="-25000" dirty="0">
                <a:latin typeface="Franklin Gothic Medium" charset="0"/>
                <a:ea typeface="ＭＳ Ｐゴシック" charset="0"/>
              </a:rPr>
              <a:t>s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) = Fx/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Fy</a:t>
            </a:r>
          </a:p>
          <a:p>
            <a:pPr lvl="3"/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Fx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= Force to </a:t>
            </a:r>
            <a:r>
              <a:rPr lang="en-US" sz="2400" i="1" dirty="0">
                <a:latin typeface="Franklin Gothic Book"/>
                <a:ea typeface="ＭＳ Ｐゴシック" charset="0"/>
                <a:cs typeface="Franklin Gothic Book"/>
              </a:rPr>
              <a:t>initiate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motion</a:t>
            </a:r>
          </a:p>
          <a:p>
            <a:pPr lvl="3"/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Fy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= Normal force holding surfaces together</a:t>
            </a:r>
          </a:p>
          <a:p>
            <a:pPr lvl="2"/>
            <a:endParaRPr lang="en-US" sz="2800" dirty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en-US" sz="2800" dirty="0">
                <a:latin typeface="Franklin Gothic Medium" charset="0"/>
                <a:ea typeface="ＭＳ Ｐゴシック" charset="0"/>
              </a:rPr>
              <a:t>Dynamic 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coefficient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of 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friction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(µ</a:t>
            </a:r>
            <a:r>
              <a:rPr lang="en-US" sz="2800" baseline="-25000" dirty="0">
                <a:latin typeface="Franklin Gothic Medium" charset="0"/>
                <a:ea typeface="ＭＳ Ｐゴシック" charset="0"/>
              </a:rPr>
              <a:t>k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) = Fx/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Fy</a:t>
            </a:r>
          </a:p>
          <a:p>
            <a:pPr lvl="3"/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Fx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= Force to </a:t>
            </a:r>
            <a:r>
              <a:rPr lang="en-US" sz="2400" i="1" dirty="0">
                <a:latin typeface="Franklin Gothic Book"/>
                <a:ea typeface="ＭＳ Ｐゴシック" charset="0"/>
                <a:cs typeface="Franklin Gothic Book"/>
              </a:rPr>
              <a:t>sustain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motion</a:t>
            </a:r>
          </a:p>
          <a:p>
            <a:pPr lvl="3"/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Fy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= Normal force holding surfaces together</a:t>
            </a:r>
          </a:p>
        </p:txBody>
      </p:sp>
      <p:pic>
        <p:nvPicPr>
          <p:cNvPr id="2" name="Picture 1" descr="box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68" y="2903630"/>
            <a:ext cx="656412" cy="792070"/>
          </a:xfrm>
          <a:prstGeom prst="rect">
            <a:avLst/>
          </a:prstGeom>
        </p:spPr>
      </p:pic>
      <p:pic>
        <p:nvPicPr>
          <p:cNvPr id="3" name="Picture 2" descr="figur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7" y="2743200"/>
            <a:ext cx="956172" cy="947420"/>
          </a:xfrm>
          <a:prstGeom prst="rect">
            <a:avLst/>
          </a:prstGeom>
        </p:spPr>
      </p:pic>
      <p:pic>
        <p:nvPicPr>
          <p:cNvPr id="11" name="Picture 10" descr="box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02" y="4719320"/>
            <a:ext cx="657378" cy="793236"/>
          </a:xfrm>
          <a:prstGeom prst="rect">
            <a:avLst/>
          </a:prstGeom>
        </p:spPr>
      </p:pic>
      <p:pic>
        <p:nvPicPr>
          <p:cNvPr id="12" name="Picture 11" descr="figur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33900"/>
            <a:ext cx="957580" cy="9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2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836 0 " pathEditMode="relative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836 0 " pathEditMode="relative" ptsTypes="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62175" y="0"/>
            <a:ext cx="6524625" cy="838200"/>
          </a:xfrm>
        </p:spPr>
        <p:txBody>
          <a:bodyPr/>
          <a:lstStyle/>
          <a:p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Friction and Thermoplastics 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0"/>
          </a:xfrm>
        </p:spPr>
        <p:txBody>
          <a:bodyPr/>
          <a:lstStyle/>
          <a:p>
            <a:r>
              <a:rPr lang="en-US" sz="3200" dirty="0">
                <a:latin typeface="+mj-lt"/>
                <a:ea typeface="ＭＳ Ｐゴシック" charset="0"/>
              </a:rPr>
              <a:t>In most non-plastic materials</a:t>
            </a:r>
          </a:p>
          <a:p>
            <a:pPr lvl="1"/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µ</a:t>
            </a:r>
            <a:r>
              <a:rPr lang="en-US" sz="2800" baseline="-25000" dirty="0">
                <a:latin typeface="Franklin Gothic Book"/>
                <a:ea typeface="ＭＳ Ｐゴシック" charset="0"/>
                <a:cs typeface="Franklin Gothic Book"/>
              </a:rPr>
              <a:t>k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&lt;µ</a:t>
            </a:r>
            <a:r>
              <a:rPr lang="en-US" sz="2800" baseline="-25000" dirty="0">
                <a:latin typeface="Franklin Gothic Book"/>
                <a:ea typeface="ＭＳ Ｐゴシック" charset="0"/>
                <a:cs typeface="Franklin Gothic Book"/>
              </a:rPr>
              <a:t>s</a:t>
            </a:r>
          </a:p>
          <a:p>
            <a:r>
              <a:rPr lang="en-US" sz="3200" dirty="0">
                <a:latin typeface="+mj-lt"/>
                <a:ea typeface="ＭＳ Ｐゴシック" charset="0"/>
              </a:rPr>
              <a:t>Thermoplastics are somewhat unique</a:t>
            </a:r>
          </a:p>
          <a:p>
            <a:pPr lvl="1"/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µ</a:t>
            </a:r>
            <a:r>
              <a:rPr lang="en-US" sz="2800" baseline="-25000" dirty="0">
                <a:latin typeface="Franklin Gothic Book"/>
                <a:ea typeface="ＭＳ Ｐゴシック" charset="0"/>
                <a:cs typeface="Franklin Gothic Book"/>
              </a:rPr>
              <a:t>k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&gt;µ</a:t>
            </a:r>
            <a:r>
              <a:rPr lang="en-US" sz="2800" baseline="-25000" dirty="0">
                <a:latin typeface="Franklin Gothic Book"/>
                <a:ea typeface="ＭＳ Ｐゴシック" charset="0"/>
                <a:cs typeface="Franklin Gothic Book"/>
              </a:rPr>
              <a:t>s</a:t>
            </a:r>
          </a:p>
          <a:p>
            <a:r>
              <a:rPr lang="en-US" sz="3200" dirty="0">
                <a:latin typeface="+mj-lt"/>
                <a:ea typeface="ＭＳ Ｐゴシック" charset="0"/>
              </a:rPr>
              <a:t>May cause </a:t>
            </a:r>
            <a:r>
              <a:rPr lang="ja-JP" altLang="en-US" sz="3200" dirty="0">
                <a:latin typeface="+mj-lt"/>
                <a:ea typeface="ＭＳ Ｐゴシック" charset="0"/>
              </a:rPr>
              <a:t>“</a:t>
            </a:r>
            <a:r>
              <a:rPr lang="en-US" sz="3200" dirty="0">
                <a:latin typeface="+mj-lt"/>
                <a:ea typeface="ＭＳ Ｐゴシック" charset="0"/>
              </a:rPr>
              <a:t>slip/stick</a:t>
            </a:r>
            <a:r>
              <a:rPr lang="ja-JP" altLang="en-US" sz="3200" dirty="0">
                <a:latin typeface="+mj-lt"/>
                <a:ea typeface="ＭＳ Ｐゴシック" charset="0"/>
              </a:rPr>
              <a:t>”</a:t>
            </a:r>
            <a:endParaRPr lang="en-US" sz="3200" dirty="0">
              <a:latin typeface="+mj-lt"/>
              <a:ea typeface="ＭＳ Ｐゴシック" charset="0"/>
            </a:endParaRPr>
          </a:p>
          <a:p>
            <a:r>
              <a:rPr lang="en-US" sz="3200" dirty="0">
                <a:latin typeface="+mj-lt"/>
                <a:ea typeface="ＭＳ Ｐゴシック" charset="0"/>
              </a:rPr>
              <a:t>If µ</a:t>
            </a:r>
            <a:r>
              <a:rPr lang="en-US" sz="3200" baseline="-25000" dirty="0">
                <a:latin typeface="+mj-lt"/>
                <a:ea typeface="ＭＳ Ｐゴシック" charset="0"/>
              </a:rPr>
              <a:t>k</a:t>
            </a:r>
            <a:r>
              <a:rPr lang="en-US" sz="3200" dirty="0">
                <a:latin typeface="+mj-lt"/>
                <a:ea typeface="ＭＳ Ｐゴシック" charset="0"/>
              </a:rPr>
              <a:t>&gt;&gt;µ</a:t>
            </a:r>
            <a:r>
              <a:rPr lang="en-US" sz="3200" baseline="-25000" dirty="0">
                <a:latin typeface="+mj-lt"/>
                <a:ea typeface="ＭＳ Ｐゴシック" charset="0"/>
              </a:rPr>
              <a:t>s</a:t>
            </a:r>
            <a:r>
              <a:rPr lang="en-US" sz="3200" dirty="0">
                <a:latin typeface="+mj-lt"/>
                <a:ea typeface="ＭＳ Ｐゴシック" charset="0"/>
              </a:rPr>
              <a:t> you may have squeaking</a:t>
            </a:r>
            <a:endParaRPr lang="en-US" sz="3200" baseline="-25000" dirty="0">
              <a:latin typeface="+mj-lt"/>
              <a:ea typeface="ＭＳ Ｐゴシック" charset="0"/>
            </a:endParaRPr>
          </a:p>
          <a:p>
            <a:pPr lvl="1"/>
            <a:endParaRPr lang="en-US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3" name="Picture 2" descr="figure_pushing_bo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8100"/>
            <a:ext cx="1456268" cy="9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3956E-7 -3.90549E-6 L 0.21675 -3.90549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1675 4.92703E-6 L 0.47517 4.92703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0" presetClass="path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7517 4.92703E-6 L 0.7586 4.92703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Morphology Characteristics</a:t>
            </a:r>
          </a:p>
        </p:txBody>
      </p:sp>
      <p:pic>
        <p:nvPicPr>
          <p:cNvPr id="20493" name="Picture 1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3063" y="4792663"/>
            <a:ext cx="4173537" cy="1684337"/>
          </a:xfrm>
          <a:noFill/>
        </p:spPr>
      </p:pic>
      <p:graphicFrame>
        <p:nvGraphicFramePr>
          <p:cNvPr id="1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70173"/>
              </p:ext>
            </p:extLst>
          </p:nvPr>
        </p:nvGraphicFramePr>
        <p:xfrm>
          <a:off x="457200" y="1371600"/>
          <a:ext cx="8229600" cy="3454400"/>
        </p:xfrm>
        <a:graphic>
          <a:graphicData uri="http://schemas.openxmlformats.org/drawingml/2006/table">
            <a:tbl>
              <a:tblPr/>
              <a:tblGrid>
                <a:gridCol w="3560763"/>
                <a:gridCol w="2168525"/>
                <a:gridCol w="25003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Amorphous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Semi-Crystalline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Low Shrinkage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Low Warpage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Tight Tolerances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Transparency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Mold Flow 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Chemical Resistance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Wear Resistance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  <a:sym typeface="ZapfDingbats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  <a:sym typeface="ZapfDingbat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26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229600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cs typeface="Franklin Gothic Book"/>
              </a:rPr>
              <a:t>Semi-crystalline polymers generally outperform amorphous materials in tribological tests</a:t>
            </a:r>
          </a:p>
        </p:txBody>
      </p:sp>
      <p:graphicFrame>
        <p:nvGraphicFramePr>
          <p:cNvPr id="2150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82755"/>
              </p:ext>
            </p:extLst>
          </p:nvPr>
        </p:nvGraphicFramePr>
        <p:xfrm>
          <a:off x="381000" y="2578100"/>
          <a:ext cx="411797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Worksheet" r:id="rId4" imgW="4115157" imgH="3761558" progId="Excel.Sheet.8">
                  <p:embed/>
                </p:oleObj>
              </mc:Choice>
              <mc:Fallback>
                <p:oleObj name="Worksheet" r:id="rId4" imgW="4115157" imgH="3761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78100"/>
                        <a:ext cx="4117975" cy="376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7856"/>
              </p:ext>
            </p:extLst>
          </p:nvPr>
        </p:nvGraphicFramePr>
        <p:xfrm>
          <a:off x="4470400" y="2578100"/>
          <a:ext cx="4090987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Worksheet" r:id="rId6" imgW="4090771" imgH="3761558" progId="Excel.Sheet.8">
                  <p:embed/>
                </p:oleObj>
              </mc:Choice>
              <mc:Fallback>
                <p:oleObj name="Worksheet" r:id="rId6" imgW="4090771" imgH="3761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578100"/>
                        <a:ext cx="4090987" cy="376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2460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/>
                <a:cs typeface="Franklin Gothic Book"/>
              </a:rPr>
              <a:t>Wear and dynamic friction coefficient against Steel; PV = 2000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7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34E"/>
                </a:solidFill>
              </a:rPr>
              <a:t>Additive Technologies</a:t>
            </a:r>
            <a:endParaRPr lang="en-US" dirty="0">
              <a:solidFill>
                <a:srgbClr val="21834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571" y="1747023"/>
            <a:ext cx="2574232" cy="2181131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78569" y="160020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6" tIns="78576" rIns="78576" bIns="78576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Franklin Gothic Medium"/>
              </a:rPr>
              <a:t>PTFE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4464" y="1747023"/>
            <a:ext cx="2574232" cy="2181131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632462" y="160020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6" tIns="78576" rIns="78576" bIns="78576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Franklin Gothic Medium"/>
              </a:rPr>
              <a:t>Silicone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8358" y="1747023"/>
            <a:ext cx="2574232" cy="2181131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586356" y="160020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6" tIns="78576" rIns="78576" bIns="78576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>
                <a:solidFill>
                  <a:prstClr val="white"/>
                </a:solidFill>
                <a:latin typeface="Franklin Gothic Medium"/>
              </a:rPr>
              <a:t>PFPE</a:t>
            </a:r>
            <a:endParaRPr lang="en-US" sz="16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0571" y="4132860"/>
            <a:ext cx="2574232" cy="218113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678569" y="396635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956" tIns="70956" rIns="70956" bIns="70956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prstClr val="white"/>
                </a:solidFill>
                <a:latin typeface="Franklin Gothic Medium"/>
              </a:rPr>
              <a:t>Graphite Powder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4464" y="4132860"/>
            <a:ext cx="2574232" cy="218113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632462" y="396635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6" tIns="78576" rIns="78576" bIns="78576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Franklin Gothic Medium"/>
              </a:rPr>
              <a:t>MoS</a:t>
            </a:r>
            <a:r>
              <a:rPr lang="en-US" sz="1600" b="1" baseline="-25000" dirty="0">
                <a:solidFill>
                  <a:prstClr val="white"/>
                </a:solidFill>
                <a:latin typeface="Franklin Gothic Medium"/>
              </a:rPr>
              <a:t>2</a:t>
            </a:r>
            <a:endParaRPr lang="en-US" sz="16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8358" y="4132860"/>
            <a:ext cx="2574232" cy="2181131"/>
          </a:xfrm>
          <a:prstGeom prst="round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586356" y="3966350"/>
            <a:ext cx="1758236" cy="360873"/>
          </a:xfrm>
          <a:custGeom>
            <a:avLst/>
            <a:gdLst>
              <a:gd name="connsiteX0" fmla="*/ 0 w 1758236"/>
              <a:gd name="connsiteY0" fmla="*/ 60147 h 360873"/>
              <a:gd name="connsiteX1" fmla="*/ 60147 w 1758236"/>
              <a:gd name="connsiteY1" fmla="*/ 0 h 360873"/>
              <a:gd name="connsiteX2" fmla="*/ 1698089 w 1758236"/>
              <a:gd name="connsiteY2" fmla="*/ 0 h 360873"/>
              <a:gd name="connsiteX3" fmla="*/ 1758236 w 1758236"/>
              <a:gd name="connsiteY3" fmla="*/ 60147 h 360873"/>
              <a:gd name="connsiteX4" fmla="*/ 1758236 w 1758236"/>
              <a:gd name="connsiteY4" fmla="*/ 300726 h 360873"/>
              <a:gd name="connsiteX5" fmla="*/ 1698089 w 1758236"/>
              <a:gd name="connsiteY5" fmla="*/ 360873 h 360873"/>
              <a:gd name="connsiteX6" fmla="*/ 60147 w 1758236"/>
              <a:gd name="connsiteY6" fmla="*/ 360873 h 360873"/>
              <a:gd name="connsiteX7" fmla="*/ 0 w 1758236"/>
              <a:gd name="connsiteY7" fmla="*/ 300726 h 360873"/>
              <a:gd name="connsiteX8" fmla="*/ 0 w 1758236"/>
              <a:gd name="connsiteY8" fmla="*/ 60147 h 3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236" h="360873">
                <a:moveTo>
                  <a:pt x="0" y="60147"/>
                </a:moveTo>
                <a:cubicBezTo>
                  <a:pt x="0" y="26929"/>
                  <a:pt x="26929" y="0"/>
                  <a:pt x="60147" y="0"/>
                </a:cubicBezTo>
                <a:lnTo>
                  <a:pt x="1698089" y="0"/>
                </a:lnTo>
                <a:cubicBezTo>
                  <a:pt x="1731307" y="0"/>
                  <a:pt x="1758236" y="26929"/>
                  <a:pt x="1758236" y="60147"/>
                </a:cubicBezTo>
                <a:lnTo>
                  <a:pt x="1758236" y="300726"/>
                </a:lnTo>
                <a:cubicBezTo>
                  <a:pt x="1758236" y="333944"/>
                  <a:pt x="1731307" y="360873"/>
                  <a:pt x="1698089" y="360873"/>
                </a:cubicBezTo>
                <a:lnTo>
                  <a:pt x="60147" y="360873"/>
                </a:lnTo>
                <a:cubicBezTo>
                  <a:pt x="26929" y="360873"/>
                  <a:pt x="0" y="333944"/>
                  <a:pt x="0" y="300726"/>
                </a:cubicBezTo>
                <a:lnTo>
                  <a:pt x="0" y="60147"/>
                </a:lnTo>
                <a:close/>
              </a:path>
            </a:pathLst>
          </a:custGeom>
          <a:solidFill>
            <a:schemeClr val="tx2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6" tIns="78576" rIns="78576" bIns="78576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Franklin Gothic Medium"/>
              </a:rPr>
              <a:t>Fibers</a:t>
            </a:r>
          </a:p>
        </p:txBody>
      </p:sp>
    </p:spTree>
    <p:extLst>
      <p:ext uri="{BB962C8B-B14F-4D97-AF65-F5344CB8AC3E}">
        <p14:creationId xmlns:p14="http://schemas.microsoft.com/office/powerpoint/2010/main" val="279405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34E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Additive Technologies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32000"/>
            <a:ext cx="4775200" cy="4292600"/>
          </a:xfrm>
        </p:spPr>
        <p:txBody>
          <a:bodyPr/>
          <a:lstStyle/>
          <a:p>
            <a:pPr marL="400050" eaLnBrk="1" hangingPunct="1">
              <a:spcBef>
                <a:spcPts val="1200"/>
              </a:spcBef>
            </a:pP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Workhorse additive – solid white powder</a:t>
            </a:r>
          </a:p>
          <a:p>
            <a:pPr marL="400050">
              <a:spcBef>
                <a:spcPts val="1200"/>
              </a:spcBef>
            </a:pP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Homogeneously distributed throughout the polymer matrix</a:t>
            </a:r>
          </a:p>
          <a:p>
            <a:pPr marL="400050">
              <a:spcBef>
                <a:spcPts val="1200"/>
              </a:spcBef>
            </a:pP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Forms a lubricious layer at polymer surface –  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requires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a </a:t>
            </a:r>
            <a:r>
              <a:rPr lang="ja-JP" altLang="en-US" sz="2400" dirty="0">
                <a:latin typeface="Franklin Gothic Book"/>
                <a:ea typeface="ＭＳ Ｐゴシック" charset="0"/>
                <a:cs typeface="Franklin Gothic Book"/>
              </a:rPr>
              <a:t>“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Break-in</a:t>
            </a:r>
            <a:r>
              <a:rPr lang="ja-JP" altLang="en-US" sz="2400" dirty="0">
                <a:latin typeface="Franklin Gothic Book"/>
                <a:ea typeface="ＭＳ Ｐゴシック" charset="0"/>
                <a:cs typeface="Franklin Gothic Book"/>
              </a:rPr>
              <a:t>”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 period</a:t>
            </a:r>
          </a:p>
          <a:p>
            <a:pPr marL="400050">
              <a:spcBef>
                <a:spcPts val="1200"/>
              </a:spcBef>
            </a:pP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Compatible with nearly all thermoplastic resins</a:t>
            </a:r>
          </a:p>
          <a:p>
            <a:pPr marL="990600" lvl="1" indent="-533400">
              <a:spcBef>
                <a:spcPts val="1200"/>
              </a:spcBef>
              <a:buFont typeface="Arial" charset="0"/>
              <a:buNone/>
            </a:pPr>
            <a:endParaRPr lang="en-US" sz="2000" dirty="0">
              <a:ea typeface="ＭＳ Ｐゴシック" charset="0"/>
            </a:endParaRPr>
          </a:p>
          <a:p>
            <a:pPr marL="990600" lvl="1" indent="-533400">
              <a:spcBef>
                <a:spcPts val="1200"/>
              </a:spcBef>
              <a:buFontTx/>
              <a:buChar char="•"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1397000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Franklin Gothic Medium"/>
              <a:cs typeface="Arial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49237" y="1295400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PTFE – Polytetrafluoroethylene (5-20%)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200" y="2048932"/>
            <a:ext cx="3440289" cy="258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81600" y="4813518"/>
            <a:ext cx="3810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Limitations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Fluorine content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Die plate-out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Relatively high loadings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Becoming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1420053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tfe_mechanism_outlin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b="16049"/>
          <a:stretch/>
        </p:blipFill>
        <p:spPr>
          <a:xfrm>
            <a:off x="685800" y="2273905"/>
            <a:ext cx="7772400" cy="249162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6524625" cy="819150"/>
          </a:xfrm>
        </p:spPr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PTFE Wear Mechanism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828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Base Polymer Layer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828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Exposed PTFE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828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PTFE Layer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736068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Part – As Molded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724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Part –After break-in period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Exposed PTFE shears form layer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40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5350"/>
            <a:ext cx="8229600" cy="5029200"/>
          </a:xfrm>
          <a:noFill/>
        </p:spPr>
        <p:txBody>
          <a:bodyPr/>
          <a:lstStyle/>
          <a:p>
            <a:pPr defTabSz="914400" eaLnBrk="1" hangingPunct="1">
              <a:buFont typeface="Arial" charset="0"/>
              <a:buNone/>
            </a:pPr>
            <a:r>
              <a:rPr lang="en-US" b="1" dirty="0">
                <a:latin typeface="Franklin Gothic Medium" charset="0"/>
                <a:ea typeface="ＭＳ Ｐゴシック" charset="0"/>
              </a:rPr>
              <a:t>Adhesive Wear Mechanism</a:t>
            </a:r>
          </a:p>
          <a:p>
            <a:pPr defTabSz="914400" eaLnBrk="1" hangingPunct="1"/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The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primary mechanism for thermoplastic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wear</a:t>
            </a:r>
            <a:endParaRPr lang="en-US" sz="2800" dirty="0">
              <a:latin typeface="Franklin Gothic Book"/>
              <a:ea typeface="ＭＳ Ｐゴシック" charset="0"/>
              <a:cs typeface="Franklin Gothic Book"/>
            </a:endParaRPr>
          </a:p>
          <a:p>
            <a:pPr defTabSz="914400" eaLnBrk="1" hangingPunct="1"/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Characterized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by transfer of material from one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part to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the other caused by frictional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heat</a:t>
            </a:r>
            <a:endParaRPr lang="en-US" sz="2800" dirty="0">
              <a:latin typeface="Franklin Gothic Book"/>
              <a:ea typeface="ＭＳ Ｐゴシック" charset="0"/>
              <a:cs typeface="Franklin Gothic Book"/>
            </a:endParaRPr>
          </a:p>
        </p:txBody>
      </p:sp>
      <p:pic>
        <p:nvPicPr>
          <p:cNvPr id="2" name="Picture 1" descr="adhesive_wear_me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37550"/>
            <a:ext cx="396301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9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34E"/>
                </a:solidFill>
              </a:rPr>
              <a:t>PTFE Filled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Wear factor against Steel; PV = 2000</a:t>
            </a:r>
          </a:p>
        </p:txBody>
      </p:sp>
      <p:graphicFrame>
        <p:nvGraphicFramePr>
          <p:cNvPr id="7181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365108"/>
              </p:ext>
            </p:extLst>
          </p:nvPr>
        </p:nvGraphicFramePr>
        <p:xfrm>
          <a:off x="381000" y="1181100"/>
          <a:ext cx="81407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Worksheet" r:id="rId4" imgW="10871200" imgH="6781800" progId="Excel.Sheet.8">
                  <p:embed/>
                </p:oleObj>
              </mc:Choice>
              <mc:Fallback>
                <p:oleObj name="Worksheet" r:id="rId4" imgW="10871200" imgH="6781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81100"/>
                        <a:ext cx="8140700" cy="506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86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Additive Technologies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879600"/>
            <a:ext cx="4775200" cy="4452560"/>
          </a:xfrm>
        </p:spPr>
        <p:txBody>
          <a:bodyPr/>
          <a:lstStyle/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Boundary lubricant which migrates to the surface over time 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Migration rate is viscosity dependent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Excellent friction reducer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Best in high speed/low load applications</a:t>
            </a:r>
          </a:p>
          <a:p>
            <a:pPr marL="514350" indent="-457200">
              <a:spcBef>
                <a:spcPts val="1200"/>
              </a:spcBef>
            </a:pP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Used with PTFE to eliminate </a:t>
            </a:r>
            <a:r>
              <a:rPr lang="ja-JP" altLang="en-US" sz="2400" dirty="0" smtClean="0">
                <a:latin typeface="Franklin Gothic Book"/>
                <a:ea typeface="ＭＳ Ｐゴシック" charset="0"/>
                <a:cs typeface="Franklin Gothic Book"/>
              </a:rPr>
              <a:t>“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Break-in</a:t>
            </a:r>
            <a:r>
              <a:rPr lang="ja-JP" altLang="en-US" sz="2400" dirty="0" smtClean="0">
                <a:latin typeface="Franklin Gothic Book"/>
                <a:ea typeface="ＭＳ Ｐゴシック" charset="0"/>
                <a:cs typeface="Franklin Gothic Book"/>
              </a:rPr>
              <a:t>”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 period</a:t>
            </a:r>
          </a:p>
          <a:p>
            <a:pPr marL="990600" lvl="1" indent="-533400">
              <a:spcBef>
                <a:spcPts val="1200"/>
              </a:spcBef>
              <a:buFont typeface="Arial" charset="0"/>
              <a:buNone/>
            </a:pPr>
            <a:endParaRPr lang="en-US" sz="2000" dirty="0">
              <a:ea typeface="ＭＳ Ｐゴシック" charset="0"/>
            </a:endParaRPr>
          </a:p>
          <a:p>
            <a:pPr marL="990600" lvl="1" indent="-533400">
              <a:spcBef>
                <a:spcPts val="1200"/>
              </a:spcBef>
              <a:buFontTx/>
              <a:buChar char="•"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1536700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Franklin Gothic Medium"/>
              <a:cs typeface="Arial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49237" y="1180524"/>
            <a:ext cx="822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Silicone – Polydimethylsiloxane (1-3%)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981200"/>
            <a:ext cx="3372152" cy="2529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29200" y="4762500"/>
            <a:ext cx="3987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Limitations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Franklin Gothic Medium"/>
                <a:cs typeface="Franklin Gothic Book"/>
              </a:rPr>
              <a:t>Limited use in decorated parts</a:t>
            </a:r>
          </a:p>
          <a:p>
            <a:pPr marL="800100" lvl="1" indent="-342900" defTabSz="457200" eaLnBrk="1" fontAlgn="base" hangingPunct="1">
              <a:spcAft>
                <a:spcPct val="0"/>
              </a:spcAft>
              <a:buFont typeface="Lucida Grande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Poor adhesion of paint or print inks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Franklin Gothic Medium"/>
                <a:cs typeface="Franklin Gothic Book"/>
              </a:rPr>
              <a:t>Bad for electrical applications</a:t>
            </a:r>
          </a:p>
          <a:p>
            <a:pPr marL="800100" lvl="1" indent="-342900" defTabSz="457200" eaLnBrk="1" fontAlgn="base" hangingPunct="1">
              <a:spcAft>
                <a:spcPct val="0"/>
              </a:spcAft>
              <a:buFont typeface="Lucida Grande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Can foul contacts</a:t>
            </a:r>
          </a:p>
        </p:txBody>
      </p:sp>
    </p:spTree>
    <p:extLst>
      <p:ext uri="{BB962C8B-B14F-4D97-AF65-F5344CB8AC3E}">
        <p14:creationId xmlns:p14="http://schemas.microsoft.com/office/powerpoint/2010/main" val="3980285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6524625" cy="819150"/>
          </a:xfrm>
        </p:spPr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Additive Technologies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6867"/>
          <a:stretch/>
        </p:blipFill>
        <p:spPr>
          <a:xfrm>
            <a:off x="495300" y="2256545"/>
            <a:ext cx="8153400" cy="2576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852136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+mj-lt"/>
                <a:ea typeface="ＭＳ Ｐゴシック" charset="0"/>
                <a:cs typeface="Franklin Gothic Book"/>
              </a:rPr>
              <a:t>Sl</a:t>
            </a:r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 Present as Molded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8404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Exposed PTFE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18404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+mj-lt"/>
                <a:ea typeface="ＭＳ Ｐゴシック" charset="0"/>
                <a:cs typeface="Franklin Gothic Book"/>
              </a:rPr>
              <a:t>Sl</a:t>
            </a:r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 + PTFE Layer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1226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Part – As Molded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48122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ＭＳ Ｐゴシック" charset="0"/>
                <a:cs typeface="Franklin Gothic Book"/>
              </a:rPr>
              <a:t>Part – After break-in period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996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62175" y="76200"/>
            <a:ext cx="6524625" cy="742950"/>
          </a:xfrm>
        </p:spPr>
        <p:txBody>
          <a:bodyPr anchor="b"/>
          <a:lstStyle/>
          <a:p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Wear Resistance Data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graphicFrame>
        <p:nvGraphicFramePr>
          <p:cNvPr id="3481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82138"/>
              </p:ext>
            </p:extLst>
          </p:nvPr>
        </p:nvGraphicFramePr>
        <p:xfrm>
          <a:off x="541867" y="1239568"/>
          <a:ext cx="8060267" cy="493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Worksheet" r:id="rId4" imgW="8248751" imgH="5048385" progId="Excel.Sheet.8">
                  <p:embed/>
                </p:oleObj>
              </mc:Choice>
              <mc:Fallback>
                <p:oleObj name="Worksheet" r:id="rId4" imgW="8248751" imgH="504838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67" y="1239568"/>
                        <a:ext cx="8060267" cy="49326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Wear per ASTM D 3702 against Steel; PV = 2000</a:t>
            </a:r>
          </a:p>
        </p:txBody>
      </p:sp>
    </p:spTree>
    <p:extLst>
      <p:ext uri="{BB962C8B-B14F-4D97-AF65-F5344CB8AC3E}">
        <p14:creationId xmlns:p14="http://schemas.microsoft.com/office/powerpoint/2010/main" val="1074312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73492"/>
              </p:ext>
            </p:extLst>
          </p:nvPr>
        </p:nvGraphicFramePr>
        <p:xfrm>
          <a:off x="692630" y="1371600"/>
          <a:ext cx="7758740" cy="465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4" imgW="8559526" imgH="5133277" progId="Excel.Sheet.8">
                  <p:embed/>
                </p:oleObj>
              </mc:Choice>
              <mc:Fallback>
                <p:oleObj name="Worksheet" r:id="rId4" imgW="8559526" imgH="513327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30" y="1371600"/>
                        <a:ext cx="7758740" cy="4650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8172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Dynamic friction coefficient per ASTM D 3702 against Steel;  PV = 2000</a:t>
            </a:r>
          </a:p>
        </p:txBody>
      </p:sp>
      <p:sp>
        <p:nvSpPr>
          <p:cNvPr id="35844" name="Title 5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Friction Data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24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183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/>
            </a:r>
            <a:br>
              <a:rPr lang="en-US" dirty="0" smtClean="0">
                <a:solidFill>
                  <a:srgbClr val="2183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dirty="0" smtClean="0">
                <a:solidFill>
                  <a:srgbClr val="21834E"/>
                </a:solidFill>
                <a:cs typeface="+mj-cs"/>
              </a:rPr>
              <a:t>Physical Property Comparison</a:t>
            </a:r>
          </a:p>
        </p:txBody>
      </p:sp>
      <p:sp>
        <p:nvSpPr>
          <p:cNvPr id="38915" name="Rectangle 76"/>
          <p:cNvSpPr>
            <a:spLocks noChangeArrowheads="1"/>
          </p:cNvSpPr>
          <p:nvPr/>
        </p:nvSpPr>
        <p:spPr bwMode="auto">
          <a:xfrm>
            <a:off x="533400" y="5438001"/>
            <a:ext cx="807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Franklin Gothic Book"/>
                <a:cs typeface="Franklin Gothic Book"/>
              </a:rPr>
              <a:t>Values per ASTM test methods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77288"/>
              </p:ext>
            </p:extLst>
          </p:nvPr>
        </p:nvGraphicFramePr>
        <p:xfrm>
          <a:off x="533400" y="1551801"/>
          <a:ext cx="8101454" cy="38100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4345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67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 6/6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7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Unfilled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Franklin Gothic Book"/>
                        <a:cs typeface="Franklin Gothic Book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20%)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Silicone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Unfilled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Franklin Gothic Book"/>
                        <a:cs typeface="Franklin Gothic Book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20%)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Silicone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Franklin Gothic Book"/>
                        <a:cs typeface="Franklin Gothic Book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Unfilled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Franklin Gothic Book"/>
                        <a:cs typeface="Franklin Gothic Book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20%)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Silicone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Franklin Gothic Book"/>
                        <a:cs typeface="Franklin Gothic Book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2%)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</a:tr>
              <a:tr h="528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Specific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Gravity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1.19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1.31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1.19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1.26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1.13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1.41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1.52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1.40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</a:tr>
              <a:tr h="7865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Tensile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Strength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psi)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8,500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7,000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8,500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12,000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9,500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11,000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8,700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6,500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7,800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</a:tr>
              <a:tr h="7865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Flexural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Modulus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psi)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340,000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320,000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350,000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400,000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400,000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400,000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350,000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300,000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350,000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</a:tr>
              <a:tr h="7865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Notched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Impact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ft-lb/in)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7.5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3.5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10.5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1.5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ＭＳ Ｐゴシック" charset="0"/>
                        <a:cs typeface="Franklin Gothic Book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665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Additive Technologies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981200"/>
            <a:ext cx="4775200" cy="4724400"/>
          </a:xfrm>
        </p:spPr>
        <p:txBody>
          <a:bodyPr/>
          <a:lstStyle/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Thermally stable up to PEEK processing temps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Differentiates RTP Company from others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Physical properties maintained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Minimized die plate-out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Synergy with PTFE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Specific gravity benefits</a:t>
            </a:r>
          </a:p>
          <a:p>
            <a:pPr marL="5715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Improved fatigue resistance</a:t>
            </a:r>
          </a:p>
          <a:p>
            <a:pPr marL="990600" lvl="1" indent="-533400">
              <a:spcBef>
                <a:spcPts val="1200"/>
              </a:spcBef>
              <a:buFont typeface="Arial" charset="0"/>
              <a:buNone/>
            </a:pPr>
            <a:endParaRPr lang="en-US" sz="2000" dirty="0">
              <a:ea typeface="ＭＳ Ｐゴシック" charset="0"/>
            </a:endParaRPr>
          </a:p>
          <a:p>
            <a:pPr marL="990600" lvl="1" indent="-533400">
              <a:spcBef>
                <a:spcPts val="1200"/>
              </a:spcBef>
              <a:buFontTx/>
              <a:buChar char="•"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49237" y="1244025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PFPE – </a:t>
            </a:r>
            <a:r>
              <a:rPr lang="en-US" sz="3200" dirty="0" err="1">
                <a:solidFill>
                  <a:prstClr val="black"/>
                </a:solidFill>
                <a:latin typeface="Franklin Gothic Medium"/>
                <a:cs typeface="Arial" charset="0"/>
              </a:rPr>
              <a:t>Perfluoropolyether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 Oil (&lt; 1%)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055586"/>
            <a:ext cx="3431419" cy="257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4762500"/>
            <a:ext cx="398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Franklin Gothic Medium"/>
                <a:cs typeface="Arial" charset="0"/>
              </a:rPr>
              <a:t>Limitations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/>
                <a:cs typeface="Franklin Gothic Book"/>
              </a:rPr>
              <a:t>Limited </a:t>
            </a: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effectiveness in amorphous resins</a:t>
            </a:r>
          </a:p>
          <a:p>
            <a:pPr marL="342900" indent="-342900" defTabSz="457200" eaLnBrk="1" fontAlgn="base" hangingPunct="1"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Needs PTFE “kick” to deliver optimum friction reduction</a:t>
            </a:r>
            <a:endParaRPr lang="en-US" sz="16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2799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/>
          </p:cNvSpPr>
          <p:nvPr/>
        </p:nvSpPr>
        <p:spPr bwMode="auto">
          <a:xfrm>
            <a:off x="2162175" y="76200"/>
            <a:ext cx="652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218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charset="0"/>
              </a:rPr>
              <a:t>Polymers and Additives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90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PFPE allows for a reduction in PTFE loadings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084801"/>
              </p:ext>
            </p:extLst>
          </p:nvPr>
        </p:nvGraphicFramePr>
        <p:xfrm>
          <a:off x="526894" y="1826380"/>
          <a:ext cx="8090212" cy="428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4840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/>
                <a:cs typeface="Franklin Gothic Book"/>
              </a:rPr>
              <a:t>Wear per ASTM D 3702 against Steel, PV = 2000</a:t>
            </a:r>
          </a:p>
        </p:txBody>
      </p:sp>
    </p:spTree>
    <p:extLst>
      <p:ext uri="{BB962C8B-B14F-4D97-AF65-F5344CB8AC3E}">
        <p14:creationId xmlns:p14="http://schemas.microsoft.com/office/powerpoint/2010/main" val="3801176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34E"/>
                </a:solidFill>
              </a:rPr>
              <a:t/>
            </a:r>
            <a:br>
              <a:rPr lang="en-US" dirty="0">
                <a:solidFill>
                  <a:srgbClr val="21834E"/>
                </a:solidFill>
              </a:rPr>
            </a:br>
            <a:r>
              <a:rPr lang="en-US" dirty="0" smtClean="0">
                <a:solidFill>
                  <a:srgbClr val="21834E"/>
                </a:solidFill>
              </a:rPr>
              <a:t>Additive Technologies</a:t>
            </a:r>
            <a:endParaRPr lang="en-US" dirty="0">
              <a:solidFill>
                <a:srgbClr val="21834E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17500" y="1130300"/>
            <a:ext cx="82296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Graphite Powder (5-30%)</a:t>
            </a:r>
          </a:p>
          <a:p>
            <a:pPr marL="457200" indent="-457200"/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Aqueous environments</a:t>
            </a:r>
          </a:p>
          <a:p>
            <a:pPr marL="457200" indent="-457200"/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Excellent temperature resistance</a:t>
            </a:r>
          </a:p>
          <a:p>
            <a:pPr marL="457200" indent="-457200"/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Black color</a:t>
            </a:r>
          </a:p>
          <a:p>
            <a:pPr marL="0" indent="0">
              <a:buFont typeface="Arial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1130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Franklin Gothic Medium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792" y="1295400"/>
            <a:ext cx="2380608" cy="178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952" y="4628045"/>
            <a:ext cx="2380608" cy="178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3246604"/>
            <a:ext cx="7810500" cy="1943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Molybdenum Disulfide - MoS</a:t>
            </a:r>
            <a:r>
              <a:rPr lang="en-US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 (1-5%)</a:t>
            </a:r>
          </a:p>
          <a:p>
            <a:pPr marL="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Nucleating agent in nylons: creates harder surface</a:t>
            </a:r>
          </a:p>
          <a:p>
            <a:pPr marL="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High affinity to metal: </a:t>
            </a:r>
          </a:p>
          <a:p>
            <a:pPr marL="857250"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Smoother mating metal surface = lower wear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7500" y="5054600"/>
            <a:ext cx="4762500" cy="151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Limitations</a:t>
            </a:r>
          </a:p>
          <a:p>
            <a:pPr marL="400050">
              <a:spcBef>
                <a:spcPts val="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Limited use</a:t>
            </a:r>
          </a:p>
          <a:p>
            <a:pPr marL="400050">
              <a:spcBef>
                <a:spcPts val="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Dark color limits </a:t>
            </a:r>
            <a:r>
              <a:rPr lang="en-US" sz="2000" dirty="0" err="1" smtClean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colorability</a:t>
            </a:r>
            <a:endParaRPr lang="en-US" sz="2000" dirty="0" smtClean="0">
              <a:solidFill>
                <a:prstClr val="black"/>
              </a:solidFill>
              <a:latin typeface="Franklin Gothic Book" pitchFamily="34" charset="0"/>
              <a:cs typeface="Franklin Gothic Book"/>
            </a:endParaRPr>
          </a:p>
          <a:p>
            <a:pPr marL="400050">
              <a:spcBef>
                <a:spcPts val="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  <a:cs typeface="Franklin Gothic Book"/>
              </a:rPr>
              <a:t>Sloughing type additives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Fibers and Wear Resistance</a:t>
            </a:r>
            <a:endParaRPr lang="en-US" dirty="0">
              <a:solidFill>
                <a:srgbClr val="21834E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60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Reinforcing Fibers</a:t>
            </a:r>
          </a:p>
          <a:p>
            <a:pPr marL="0" indent="0"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Franklin Gothic Medium" charset="0"/>
              <a:ea typeface="ＭＳ Ｐゴシック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458244"/>
            <a:ext cx="2520950" cy="189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2163" y="2481461"/>
            <a:ext cx="2459037" cy="184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25" y="2499320"/>
            <a:ext cx="2411413" cy="1808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955800"/>
            <a:ext cx="24384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Glass Fiber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955800"/>
            <a:ext cx="24384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Carbon Fiber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955800"/>
            <a:ext cx="2514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Aramid Fiber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650" y="4546600"/>
            <a:ext cx="2393950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Improved bearing capabilities/wear resistance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Very abrasive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2163" y="4568825"/>
            <a:ext cx="2459037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Higher bearing capabilities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Excellent thermal resistance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Conductive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Less abrasive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4568825"/>
            <a:ext cx="2438400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Little strength improvement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Franklin Gothic Book"/>
              </a:rPr>
              <a:t>Very gentle to mating surface</a:t>
            </a:r>
          </a:p>
        </p:txBody>
      </p:sp>
    </p:spTree>
    <p:extLst>
      <p:ext uri="{BB962C8B-B14F-4D97-AF65-F5344CB8AC3E}">
        <p14:creationId xmlns:p14="http://schemas.microsoft.com/office/powerpoint/2010/main" val="4033921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3850"/>
            <a:ext cx="8229600" cy="5029200"/>
          </a:xfrm>
          <a:noFill/>
        </p:spPr>
        <p:txBody>
          <a:bodyPr/>
          <a:lstStyle/>
          <a:p>
            <a:pPr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>
                <a:latin typeface="Franklin Gothic Medium" charset="0"/>
                <a:ea typeface="ＭＳ Ｐゴシック" charset="0"/>
              </a:rPr>
              <a:t>Abrasive Wear Mechanism</a:t>
            </a:r>
          </a:p>
          <a:p>
            <a:pPr defTabSz="914400" eaLnBrk="1" hangingPunct="1"/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Caused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by a hard material scraping or abrading away at a softer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material</a:t>
            </a:r>
            <a:endParaRPr lang="en-US" sz="2800" dirty="0">
              <a:latin typeface="Franklin Gothic Book"/>
              <a:ea typeface="ＭＳ Ｐゴシック" charset="0"/>
              <a:cs typeface="Franklin Gothic Book"/>
            </a:endParaRPr>
          </a:p>
          <a:p>
            <a:pPr defTabSz="914400" eaLnBrk="1" hangingPunct="1"/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Characterized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by grooves cut or gouged into the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surface</a:t>
            </a:r>
          </a:p>
          <a:p>
            <a:pPr lvl="1" defTabSz="914400" eaLnBrk="1" hangingPunct="1"/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Three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Body  </a:t>
            </a:r>
          </a:p>
        </p:txBody>
      </p:sp>
      <p:pic>
        <p:nvPicPr>
          <p:cNvPr id="2" name="Picture 1" descr="abrasive_wear_me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76050"/>
            <a:ext cx="3802075" cy="28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62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Fibers and Wear Resistance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800" dirty="0">
                <a:latin typeface="Franklin Gothic Medium" charset="0"/>
                <a:ea typeface="ＭＳ Ｐゴシック" charset="0"/>
              </a:rPr>
              <a:t>Fibers protect the polymer, but may be abrasive against the mating material</a:t>
            </a:r>
          </a:p>
        </p:txBody>
      </p:sp>
      <p:pic>
        <p:nvPicPr>
          <p:cNvPr id="55300" name="Picture 3" descr="Glass 15 per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7776"/>
            <a:ext cx="2632075" cy="269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4" descr="Carbon 15 per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17776"/>
            <a:ext cx="2724150" cy="270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5" descr="Aramid Fiber 15 per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7776"/>
            <a:ext cx="2724150" cy="2700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8175" y="5435600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Glass</a:t>
            </a:r>
            <a:endParaRPr lang="en-US" sz="2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51132" y="5435600"/>
            <a:ext cx="13546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Aramid</a:t>
            </a:r>
            <a:endParaRPr lang="en-US" sz="2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26932" y="54356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Carbon</a:t>
            </a:r>
            <a:endParaRPr lang="en-US" sz="24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6107" y="603933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Franklin Gothic Medium"/>
              </a:rPr>
              <a:t>Aluminum Contact Surface</a:t>
            </a:r>
          </a:p>
        </p:txBody>
      </p:sp>
    </p:spTree>
    <p:extLst>
      <p:ext uri="{BB962C8B-B14F-4D97-AF65-F5344CB8AC3E}">
        <p14:creationId xmlns:p14="http://schemas.microsoft.com/office/powerpoint/2010/main" val="1521943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RTP Company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Ultra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Wear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 Friction Compounds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buFont typeface="Arial" charset="0"/>
              <a:buNone/>
            </a:pPr>
            <a:endParaRPr lang="en-US" sz="2400" i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214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Ultra Wear &amp;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742"/>
            <a:ext cx="8229600" cy="50292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 smtClean="0"/>
              <a:t>RTP has developed a family of </a:t>
            </a:r>
            <a:r>
              <a:rPr lang="en-US" sz="2800" dirty="0" smtClean="0">
                <a:solidFill>
                  <a:srgbClr val="19623B"/>
                </a:solidFill>
              </a:rPr>
              <a:t>Ultra Wear &amp; Friction </a:t>
            </a:r>
            <a:r>
              <a:rPr lang="en-US" sz="2800" dirty="0" smtClean="0"/>
              <a:t>(W&amp;F) Compounds that have been tested and proven to support applications requiring</a:t>
            </a:r>
          </a:p>
          <a:p>
            <a:pPr lvl="1">
              <a:spcBef>
                <a:spcPts val="2400"/>
              </a:spcBef>
            </a:pPr>
            <a:r>
              <a:rPr lang="en-US" b="1" dirty="0" smtClean="0"/>
              <a:t>Excellent wear performance at very high loads </a:t>
            </a:r>
          </a:p>
          <a:p>
            <a:pPr lvl="1">
              <a:spcBef>
                <a:spcPts val="2400"/>
              </a:spcBef>
            </a:pPr>
            <a:r>
              <a:rPr lang="en-US" b="1" dirty="0" smtClean="0"/>
              <a:t>Excellent friction performance at very high speeds </a:t>
            </a:r>
          </a:p>
        </p:txBody>
      </p:sp>
    </p:spTree>
    <p:extLst>
      <p:ext uri="{BB962C8B-B14F-4D97-AF65-F5344CB8AC3E}">
        <p14:creationId xmlns:p14="http://schemas.microsoft.com/office/powerpoint/2010/main" val="120007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Ultra Wear &amp;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In addition to high load and high speed  performance, Ultra W&amp;F Compounds also  exhibit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Resistance to a broad range of chemicals</a:t>
            </a:r>
            <a:endParaRPr lang="en-US" dirty="0"/>
          </a:p>
          <a:p>
            <a:pPr lvl="1">
              <a:spcBef>
                <a:spcPts val="2400"/>
              </a:spcBef>
            </a:pPr>
            <a:r>
              <a:rPr lang="en-US" dirty="0" smtClean="0"/>
              <a:t>Resistance to high temperatures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Improved thermal conductivity</a:t>
            </a:r>
            <a:endParaRPr lang="en-US" dirty="0"/>
          </a:p>
          <a:p>
            <a:pPr lvl="1">
              <a:spcBef>
                <a:spcPts val="2400"/>
              </a:spcBef>
            </a:pPr>
            <a:r>
              <a:rPr lang="en-US" dirty="0" smtClean="0"/>
              <a:t>Excellent long term creep and fatigue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191000" y="1524000"/>
            <a:ext cx="45720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Seals and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54" y="1537354"/>
            <a:ext cx="4585346" cy="67244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Bearings and Bushings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039" y="0"/>
            <a:ext cx="6524625" cy="819150"/>
          </a:xfrm>
        </p:spPr>
        <p:txBody>
          <a:bodyPr/>
          <a:lstStyle/>
          <a:p>
            <a:r>
              <a:rPr lang="en-US" sz="3200" dirty="0" smtClean="0"/>
              <a:t>Broad Application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054" y="2109329"/>
            <a:ext cx="2060691" cy="1624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0" b="-1"/>
          <a:stretch/>
        </p:blipFill>
        <p:spPr bwMode="auto">
          <a:xfrm>
            <a:off x="1663054" y="4487320"/>
            <a:ext cx="2079171" cy="183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" r="4868"/>
          <a:stretch/>
        </p:blipFill>
        <p:spPr bwMode="auto">
          <a:xfrm>
            <a:off x="5410200" y="2057400"/>
            <a:ext cx="2151456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69"/>
          <a:stretch/>
        </p:blipFill>
        <p:spPr bwMode="auto">
          <a:xfrm>
            <a:off x="5410200" y="4572000"/>
            <a:ext cx="2150533" cy="1696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7654" y="3973410"/>
            <a:ext cx="4572000" cy="6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Gears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191000" y="3962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Thrust Washers</a:t>
            </a:r>
          </a:p>
        </p:txBody>
      </p:sp>
    </p:spTree>
    <p:extLst>
      <p:ext uri="{BB962C8B-B14F-4D97-AF65-F5344CB8AC3E}">
        <p14:creationId xmlns:p14="http://schemas.microsoft.com/office/powerpoint/2010/main" val="347092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Broad Markets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2895600" cy="23971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Automotive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Transmissions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Braking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Steering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Pulleys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562718" y="1600200"/>
            <a:ext cx="3876682" cy="2621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Industrial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Pumps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/>
                <a:cs typeface="Franklin Gothic Book"/>
              </a:rPr>
              <a:t>Conveyors</a:t>
            </a:r>
            <a:endParaRPr lang="en-US" sz="2400" dirty="0">
              <a:latin typeface="Franklin Gothic Book"/>
              <a:cs typeface="Franklin Gothic Book"/>
            </a:endParaRP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pic>
        <p:nvPicPr>
          <p:cNvPr id="9" name="Picture 8" descr="Thrust-Wash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66092"/>
            <a:ext cx="1870109" cy="1672708"/>
          </a:xfrm>
          <a:prstGeom prst="rect">
            <a:avLst/>
          </a:prstGeom>
          <a:ln>
            <a:solidFill>
              <a:srgbClr val="D9D9D9"/>
            </a:solidFill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91854" y="1600200"/>
            <a:ext cx="4128146" cy="20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Energy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Franklin Gothic Book"/>
                <a:cs typeface="Franklin Gothic Book"/>
              </a:rPr>
              <a:t>Down Hole,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Franklin Gothic Book"/>
                <a:cs typeface="Franklin Gothic Book"/>
              </a:rPr>
              <a:t>Chemical </a:t>
            </a:r>
            <a:r>
              <a:rPr lang="en-US" sz="2400" dirty="0" smtClean="0">
                <a:latin typeface="Franklin Gothic Book"/>
                <a:cs typeface="Franklin Gothic Book"/>
              </a:rPr>
              <a:t/>
            </a:r>
            <a:br>
              <a:rPr lang="en-US" sz="2400" dirty="0" smtClean="0">
                <a:latin typeface="Franklin Gothic Book"/>
                <a:cs typeface="Franklin Gothic Book"/>
              </a:rPr>
            </a:br>
            <a:r>
              <a:rPr lang="en-US" sz="2400" dirty="0" smtClean="0">
                <a:latin typeface="Franklin Gothic Book"/>
                <a:cs typeface="Franklin Gothic Book"/>
              </a:rPr>
              <a:t>Processing </a:t>
            </a:r>
            <a:br>
              <a:rPr lang="en-US" sz="2400" dirty="0" smtClean="0">
                <a:latin typeface="Franklin Gothic Book"/>
                <a:cs typeface="Franklin Gothic Book"/>
              </a:rPr>
            </a:br>
            <a:r>
              <a:rPr lang="en-US" sz="2400" dirty="0" smtClean="0">
                <a:latin typeface="Franklin Gothic Book"/>
                <a:cs typeface="Franklin Gothic Book"/>
              </a:rPr>
              <a:t>Equipment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8"/>
          <a:stretch/>
        </p:blipFill>
        <p:spPr bwMode="auto">
          <a:xfrm>
            <a:off x="3505200" y="4038600"/>
            <a:ext cx="2181981" cy="151767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LC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038600"/>
            <a:ext cx="1934029" cy="1515956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9115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Wear Testing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63212"/>
            <a:ext cx="4200809" cy="3344505"/>
          </a:xfrm>
          <a:prstGeom prst="rect">
            <a:avLst/>
          </a:prstGeom>
          <a:ln>
            <a:noFill/>
          </a:ln>
        </p:spPr>
        <p:txBody>
          <a:bodyPr wrap="square" tIns="91440" bIns="9144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2800" dirty="0">
                <a:latin typeface="Franklin Gothic Medium"/>
                <a:ea typeface="ＭＳ Ｐゴシック"/>
              </a:rPr>
              <a:t>Typical Test </a:t>
            </a:r>
            <a:r>
              <a:rPr lang="en-US" sz="2800" dirty="0" smtClean="0">
                <a:latin typeface="Franklin Gothic Medium"/>
                <a:ea typeface="ＭＳ Ｐゴシック"/>
              </a:rPr>
              <a:t>Conditions</a:t>
            </a:r>
          </a:p>
          <a:p>
            <a:pPr marL="419100" lvl="2" indent="-419100">
              <a:lnSpc>
                <a:spcPct val="15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lang="en-US" sz="2000" i="1" dirty="0" smtClean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2000 PV: 40 psi ∙ 50 ft/min</a:t>
            </a:r>
          </a:p>
          <a:p>
            <a:pPr marL="419100" lvl="2" indent="-419100">
              <a:lnSpc>
                <a:spcPct val="15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lang="en-US" sz="2000" i="1" dirty="0" smtClean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2000 </a:t>
            </a:r>
            <a:r>
              <a:rPr lang="en-US" sz="2000" i="1" dirty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PV: 10 psi ∙ 200 ft/min</a:t>
            </a:r>
          </a:p>
          <a:p>
            <a:pPr marL="419100" lvl="2" indent="-419100">
              <a:lnSpc>
                <a:spcPct val="15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lang="en-US" sz="2000" i="1" dirty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5000 PV: 50 psi ∙ 100 ft/min</a:t>
            </a:r>
          </a:p>
          <a:p>
            <a:pPr marL="419100" lvl="2" indent="-419100">
              <a:lnSpc>
                <a:spcPct val="15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lang="en-US" sz="2000" i="1" dirty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10,000 PV: 200 psi ∙ 50 ft/min</a:t>
            </a:r>
          </a:p>
          <a:p>
            <a:pPr marL="419100" lvl="2" indent="-419100">
              <a:lnSpc>
                <a:spcPct val="150000"/>
              </a:lnSpc>
              <a:spcBef>
                <a:spcPts val="600"/>
              </a:spcBef>
              <a:buFont typeface="Arial" charset="0"/>
              <a:buAutoNum type="arabicPeriod"/>
            </a:pPr>
            <a:r>
              <a:rPr lang="en-US" sz="2000" i="1" dirty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10,000 PV: 50 psi ∙ 200 ft/</a:t>
            </a:r>
            <a:r>
              <a:rPr lang="en-US" sz="2000" i="1" dirty="0" smtClean="0">
                <a:solidFill>
                  <a:prstClr val="black"/>
                </a:solidFill>
                <a:latin typeface="Franklin Gothic Book"/>
                <a:ea typeface="ＭＳ Ｐゴシック"/>
                <a:cs typeface="Franklin Gothic Book"/>
              </a:rPr>
              <a:t>min</a:t>
            </a:r>
            <a:endParaRPr lang="en-US" sz="2000" i="1" dirty="0">
              <a:solidFill>
                <a:prstClr val="black"/>
              </a:solidFill>
              <a:latin typeface="Franklin Gothic Book"/>
              <a:ea typeface="ＭＳ Ｐゴシック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9011" y="1600200"/>
            <a:ext cx="4006517" cy="36625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Franklin Gothic Medium"/>
                <a:ea typeface="ＭＳ Ｐゴシック"/>
              </a:rPr>
              <a:t>    Ultra Testing</a:t>
            </a:r>
            <a:endParaRPr lang="en-US" sz="2800" b="1" dirty="0">
              <a:solidFill>
                <a:srgbClr val="000000"/>
              </a:solidFill>
              <a:latin typeface="Franklin Gothic Medium"/>
              <a:ea typeface="ＭＳ Ｐゴシック"/>
            </a:endParaRPr>
          </a:p>
          <a:p>
            <a:pPr marL="800100" lvl="1" indent="-342900" defTabSz="9144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Franklin Gothic Book"/>
                <a:ea typeface="ＭＳ Ｐゴシック"/>
                <a:cs typeface="Franklin Gothic Book"/>
              </a:rPr>
              <a:t>10,000 PV</a:t>
            </a:r>
          </a:p>
          <a:p>
            <a:pPr marL="800100" lvl="1" indent="-342900" defTabSz="9144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Franklin Gothic Book"/>
                <a:ea typeface="ＭＳ Ｐゴシック"/>
                <a:cs typeface="Franklin Gothic Book"/>
              </a:rPr>
              <a:t>25,000 PV</a:t>
            </a:r>
          </a:p>
          <a:p>
            <a:pPr marL="800100" lvl="1" indent="-342900" defTabSz="9144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Franklin Gothic Book"/>
                <a:ea typeface="ＭＳ Ｐゴシック"/>
                <a:cs typeface="Franklin Gothic Book"/>
              </a:rPr>
              <a:t>50,000 PV</a:t>
            </a:r>
          </a:p>
          <a:p>
            <a:pPr marL="800100" lvl="1" indent="-342900" defTabSz="9144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Franklin Gothic Book"/>
                <a:ea typeface="ＭＳ Ｐゴシック"/>
                <a:cs typeface="Franklin Gothic Book"/>
              </a:rPr>
              <a:t>75,000 PV (+400F)</a:t>
            </a:r>
          </a:p>
          <a:p>
            <a:pPr marL="800100" lvl="1" indent="-342900" defTabSz="9144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Franklin Gothic Book"/>
                <a:ea typeface="ＭＳ Ｐゴシック"/>
                <a:cs typeface="Franklin Gothic Book"/>
              </a:rPr>
              <a:t>100,000 PV (+400F)</a:t>
            </a:r>
          </a:p>
          <a:p>
            <a:pPr lvl="1" defTabSz="914400">
              <a:spcBef>
                <a:spcPts val="600"/>
              </a:spcBef>
            </a:pPr>
            <a:endParaRPr lang="en-US" sz="2000" b="1" i="1" dirty="0">
              <a:solidFill>
                <a:srgbClr val="FF0000"/>
              </a:solidFill>
              <a:latin typeface="Franklin Gothic Book"/>
              <a:ea typeface="ＭＳ Ｐゴシック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7632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Fifteen “Ultra” Compounds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9700" y="6477000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Franklin Gothic Book"/>
                <a:cs typeface="Franklin Gothic Book"/>
              </a:rPr>
              <a:t>Please note the inclusion of RTP CGP technology</a:t>
            </a:r>
            <a:endParaRPr lang="en-US" sz="1400" i="1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Group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12802"/>
              </p:ext>
            </p:extLst>
          </p:nvPr>
        </p:nvGraphicFramePr>
        <p:xfrm>
          <a:off x="457200" y="1181293"/>
          <a:ext cx="8229600" cy="5264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1085"/>
                <a:gridCol w="4216521"/>
                <a:gridCol w="2751994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Polymer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PPS-AF/TFE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1300 AR 15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1305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1385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1399 X 91160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PEEK-AF/TFE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2200 AR 15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2285 HF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81382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113763 B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PEEK-CF/CF/AF/TFE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113783 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120337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PEEK-CF/GRPH/TFE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(CGP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)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125106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2299 X 125404 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4085 TFE 15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4099 X 105534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RTP 4099 X 123510 A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975100" y="4953000"/>
            <a:ext cx="135924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0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Non-RTP Compounds </a:t>
            </a:r>
          </a:p>
        </p:txBody>
      </p:sp>
      <p:graphicFrame>
        <p:nvGraphicFramePr>
          <p:cNvPr id="51352" name="Group 15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1159442"/>
              </p:ext>
            </p:extLst>
          </p:nvPr>
        </p:nvGraphicFramePr>
        <p:xfrm>
          <a:off x="396876" y="1456808"/>
          <a:ext cx="8350249" cy="4698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7003"/>
                <a:gridCol w="1935282"/>
                <a:gridCol w="1613400"/>
                <a:gridCol w="2904564"/>
              </a:tblGrid>
              <a:tr h="60310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Polymer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Additive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Registered Trademark of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ＭＳ Ｐゴシック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Rulon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J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 (High Mol Wt)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Proprietary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St. Gobain Performance Plastics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Rulon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LR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 (High Mol Wt)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Proprietary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+mn-ea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St. Gobain Performance Plastics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Torlon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4301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PAI  (Pseudo TS)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PTFE, Graphite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+mn-ea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Solvay Specialty Polymers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Torlon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4630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PAI (Pseudo TS)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PTFE, Graphite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+mn-ea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Solvay Specialty Polymers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Vespel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SP-21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TS PI (TS)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Graphite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E.I. du Pont de Nemours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Vespel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SP-211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TS PI (TS)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PTFE, Graphite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E.I. du Pont de Nemours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+mn-ea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  <a:tr h="58512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Stanyl</a:t>
                      </a:r>
                      <a:r>
                        <a:rPr lang="en-US" sz="1600" baseline="30000" dirty="0" smtClean="0">
                          <a:effectLst/>
                          <a:latin typeface="Franklin Gothic Book"/>
                          <a:cs typeface="Franklin Gothic Book"/>
                        </a:rPr>
                        <a:t>®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 TW371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PA 4/6 (TP)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PTFE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Book"/>
                          <a:cs typeface="Franklin Gothic Book"/>
                        </a:rPr>
                        <a:t>DSM Engineering Plastics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ＭＳ Ｐゴシック"/>
                        <a:cs typeface="Franklin Gothic Book"/>
                      </a:endParaRPr>
                    </a:p>
                  </a:txBody>
                  <a:tcPr marL="91448" marR="9144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1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584966"/>
              </p:ext>
            </p:extLst>
          </p:nvPr>
        </p:nvGraphicFramePr>
        <p:xfrm>
          <a:off x="232583" y="1057275"/>
          <a:ext cx="8444057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321" y="0"/>
            <a:ext cx="6786319" cy="81915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10,000 PV : 100 psi </a:t>
            </a:r>
            <a:r>
              <a:rPr lang="en-US" sz="3400" dirty="0"/>
              <a:t>@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100 ft/min</a:t>
            </a:r>
            <a:endParaRPr lang="en-US" sz="3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06862" y="1361400"/>
            <a:ext cx="2346802" cy="861034"/>
            <a:chOff x="-19313" y="189853"/>
            <a:chExt cx="1059651" cy="2152838"/>
          </a:xfrm>
        </p:grpSpPr>
        <p:sp>
          <p:nvSpPr>
            <p:cNvPr id="15" name="Rectangle 14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01674"/>
              </p:ext>
            </p:extLst>
          </p:nvPr>
        </p:nvGraphicFramePr>
        <p:xfrm>
          <a:off x="457200" y="4568807"/>
          <a:ext cx="4114800" cy="2057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9873"/>
                <a:gridCol w="1623241"/>
                <a:gridCol w="661686"/>
              </a:tblGrid>
              <a:tr h="316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Wear </a:t>
                      </a: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Factor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</a:b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in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Dynamic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0.57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0.41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PPS-AF/TFE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0.73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46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 </a:t>
                      </a:r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4/6-TFE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59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26508"/>
              </p:ext>
            </p:extLst>
          </p:nvPr>
        </p:nvGraphicFramePr>
        <p:xfrm>
          <a:off x="4663440" y="4568807"/>
          <a:ext cx="4114801" cy="2060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2098"/>
                <a:gridCol w="1440336"/>
                <a:gridCol w="662367"/>
              </a:tblGrid>
              <a:tr h="32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63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65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0.79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4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PEEK-CF/GRPH/TFE (CGP)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79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0.50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8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81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PEEK-CF/AF/TFE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86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PEEK-AF/TFE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158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233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296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0.36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305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536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0.35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34E"/>
                </a:solidFill>
              </a:rPr>
              <a:t>Testing Wear Resistance</a:t>
            </a:r>
            <a:endParaRPr lang="en-US" dirty="0">
              <a:solidFill>
                <a:srgbClr val="2183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92300"/>
          </a:xfrm>
        </p:spPr>
        <p:txBody>
          <a:bodyPr/>
          <a:lstStyle/>
          <a:p>
            <a:pPr>
              <a:buNone/>
            </a:pPr>
            <a:r>
              <a:rPr lang="en-US" sz="3400" b="1" i="1" dirty="0" smtClean="0">
                <a:solidFill>
                  <a:srgbClr val="000000"/>
                </a:solidFill>
              </a:rPr>
              <a:t>Question: </a:t>
            </a:r>
            <a:r>
              <a:rPr lang="en-US" dirty="0" smtClean="0">
                <a:latin typeface="Franklin Gothic Book"/>
                <a:cs typeface="Franklin Gothic Book"/>
              </a:rPr>
              <a:t>How do you simulate an application </a:t>
            </a:r>
            <a:br>
              <a:rPr lang="en-US" dirty="0" smtClean="0">
                <a:latin typeface="Franklin Gothic Book"/>
                <a:cs typeface="Franklin Gothic Book"/>
              </a:rPr>
            </a:br>
            <a:r>
              <a:rPr lang="en-US" dirty="0" smtClean="0">
                <a:latin typeface="Franklin Gothic Book"/>
                <a:cs typeface="Franklin Gothic Book"/>
              </a:rPr>
              <a:t>               and test a material for </a:t>
            </a:r>
            <a:r>
              <a:rPr lang="en-US" b="1" dirty="0" smtClean="0">
                <a:latin typeface="Franklin Gothic Book"/>
                <a:cs typeface="Franklin Gothic Book"/>
              </a:rPr>
              <a:t>long-term </a:t>
            </a:r>
            <a:br>
              <a:rPr lang="en-US" b="1" dirty="0" smtClean="0">
                <a:latin typeface="Franklin Gothic Book"/>
                <a:cs typeface="Franklin Gothic Book"/>
              </a:rPr>
            </a:br>
            <a:r>
              <a:rPr lang="en-US" b="1" dirty="0" smtClean="0">
                <a:latin typeface="Franklin Gothic Book"/>
                <a:cs typeface="Franklin Gothic Book"/>
              </a:rPr>
              <a:t>               </a:t>
            </a:r>
            <a:r>
              <a:rPr lang="en-US" dirty="0" smtClean="0">
                <a:latin typeface="Franklin Gothic Book"/>
                <a:cs typeface="Franklin Gothic Book"/>
              </a:rPr>
              <a:t>wear resistance?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546706"/>
            <a:ext cx="8229600" cy="27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3400" b="1" i="1" dirty="0">
                <a:solidFill>
                  <a:srgbClr val="000000"/>
                </a:solidFill>
                <a:latin typeface="Franklin Gothic Medium"/>
              </a:rPr>
              <a:t>Answer: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Use </a:t>
            </a:r>
            <a:r>
              <a:rPr lang="en-US" sz="3200" b="1" dirty="0">
                <a:solidFill>
                  <a:prstClr val="black"/>
                </a:solidFill>
                <a:latin typeface="Franklin Gothic Book"/>
                <a:cs typeface="Franklin Gothic Book"/>
              </a:rPr>
              <a:t>ASTM D-3702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wear test to </a:t>
            </a: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</a:b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           quantify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the amount of material a </a:t>
            </a: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</a:b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           sample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loses over time </a:t>
            </a: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specific </a:t>
            </a: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</a:b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           conditions 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(pressure, speed, </a:t>
            </a: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</a:br>
            <a:r>
              <a:rPr lang="en-US" sz="32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            temperature</a:t>
            </a:r>
            <a:r>
              <a:rPr lang="en-US" sz="3200" dirty="0">
                <a:solidFill>
                  <a:prstClr val="black"/>
                </a:solidFill>
                <a:latin typeface="Franklin Gothic Book"/>
                <a:cs typeface="Franklin Gothic Book"/>
              </a:rPr>
              <a:t>)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prstClr val="black"/>
              </a:solidFill>
              <a:latin typeface="Franklin Gothic Medium"/>
            </a:endParaRP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1021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7438"/>
              </p:ext>
            </p:extLst>
          </p:nvPr>
        </p:nvGraphicFramePr>
        <p:xfrm>
          <a:off x="228600" y="1143001"/>
          <a:ext cx="8448039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79" y="0"/>
            <a:ext cx="6860461" cy="81915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10,000 PV : 5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psi </a:t>
            </a:r>
            <a:r>
              <a:rPr lang="en-US" sz="3400" dirty="0"/>
              <a:t>@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ft/min</a:t>
            </a:r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68879"/>
              </p:ext>
            </p:extLst>
          </p:nvPr>
        </p:nvGraphicFramePr>
        <p:xfrm>
          <a:off x="457200" y="4575697"/>
          <a:ext cx="4114800" cy="2057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3147"/>
                <a:gridCol w="1439968"/>
                <a:gridCol w="661685"/>
              </a:tblGrid>
              <a:tr h="316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 </a:t>
                      </a:r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4/6-TFE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PEEK-CF/AF/TFE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0.61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PPS-AF/TFE 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0.16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0.37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25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0.47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0.65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0.71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51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0.27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17020" y="1465522"/>
            <a:ext cx="2346802" cy="861034"/>
            <a:chOff x="-19313" y="189853"/>
            <a:chExt cx="1059651" cy="2152838"/>
          </a:xfrm>
        </p:grpSpPr>
        <p:sp>
          <p:nvSpPr>
            <p:cNvPr id="17" name="Rectangle 16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18659"/>
              </p:ext>
            </p:extLst>
          </p:nvPr>
        </p:nvGraphicFramePr>
        <p:xfrm>
          <a:off x="4663440" y="4571998"/>
          <a:ext cx="4114801" cy="20611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2097"/>
                <a:gridCol w="1440337"/>
                <a:gridCol w="662367"/>
              </a:tblGrid>
              <a:tr h="326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54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0.40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69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0.49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70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48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97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0.21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139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0.65</a:t>
                      </a: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PEEK-AF/TFE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146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 (CGP)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152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0.55</a:t>
                      </a: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220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247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459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0.49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1008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2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843507"/>
              </p:ext>
            </p:extLst>
          </p:nvPr>
        </p:nvGraphicFramePr>
        <p:xfrm>
          <a:off x="218441" y="967106"/>
          <a:ext cx="8478520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77" y="0"/>
            <a:ext cx="6707783" cy="81915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50,000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PV :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psi </a:t>
            </a:r>
            <a:r>
              <a:rPr lang="en-US" sz="3200" dirty="0"/>
              <a:t>@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ft/min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98300" y="1379110"/>
            <a:ext cx="2346802" cy="861034"/>
            <a:chOff x="-19313" y="189853"/>
            <a:chExt cx="1059651" cy="2152838"/>
          </a:xfrm>
        </p:grpSpPr>
        <p:sp>
          <p:nvSpPr>
            <p:cNvPr id="17" name="Rectangle 16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40486"/>
              </p:ext>
            </p:extLst>
          </p:nvPr>
        </p:nvGraphicFramePr>
        <p:xfrm>
          <a:off x="457200" y="4572000"/>
          <a:ext cx="4114800" cy="2057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0339"/>
                <a:gridCol w="1457134"/>
                <a:gridCol w="687327"/>
              </a:tblGrid>
              <a:tr h="32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105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PEEK-AF/TFE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119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 (CGP)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133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86637"/>
              </p:ext>
            </p:extLst>
          </p:nvPr>
        </p:nvGraphicFramePr>
        <p:xfrm>
          <a:off x="4663440" y="4572000"/>
          <a:ext cx="4114800" cy="20630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5960"/>
                <a:gridCol w="1453895"/>
                <a:gridCol w="694945"/>
              </a:tblGrid>
              <a:tr h="33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134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PPS-AF/TFE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46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PEEK-CF/AF/TFE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 46 - 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6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960463"/>
              </p:ext>
            </p:extLst>
          </p:nvPr>
        </p:nvGraphicFramePr>
        <p:xfrm>
          <a:off x="228601" y="1038226"/>
          <a:ext cx="8468359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77" y="0"/>
            <a:ext cx="6707783" cy="81915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50,000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PV :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250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psi </a:t>
            </a:r>
            <a:r>
              <a:rPr lang="en-US" sz="3200" dirty="0"/>
              <a:t>@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ft/min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67820" y="1429910"/>
            <a:ext cx="2346802" cy="861034"/>
            <a:chOff x="-19313" y="189853"/>
            <a:chExt cx="1059651" cy="2152838"/>
          </a:xfrm>
        </p:grpSpPr>
        <p:sp>
          <p:nvSpPr>
            <p:cNvPr id="17" name="Rectangle 16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0908"/>
              </p:ext>
            </p:extLst>
          </p:nvPr>
        </p:nvGraphicFramePr>
        <p:xfrm>
          <a:off x="457200" y="4572005"/>
          <a:ext cx="4114800" cy="2057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0339"/>
                <a:gridCol w="1457134"/>
                <a:gridCol w="687327"/>
              </a:tblGrid>
              <a:tr h="341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PEEK-AF/TFE 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45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0.15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127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6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 (CGP)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194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62968"/>
              </p:ext>
            </p:extLst>
          </p:nvPr>
        </p:nvGraphicFramePr>
        <p:xfrm>
          <a:off x="4663440" y="4572007"/>
          <a:ext cx="4114800" cy="2057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0339"/>
                <a:gridCol w="1457134"/>
                <a:gridCol w="687327"/>
              </a:tblGrid>
              <a:tr h="316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202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262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PEEK-CF/AF/TFE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337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PPS-AF/TFE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 46 - 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3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Elevated </a:t>
            </a:r>
            <a:r>
              <a:rPr lang="en-US" dirty="0" smtClean="0"/>
              <a:t>Temperature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400</a:t>
            </a:r>
            <a:r>
              <a:rPr lang="en-US" baseline="30000" dirty="0">
                <a:solidFill>
                  <a:srgbClr val="FF0000"/>
                </a:solidFill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 /205</a:t>
            </a:r>
            <a:r>
              <a:rPr lang="en-US" baseline="30000" dirty="0">
                <a:solidFill>
                  <a:srgbClr val="FF0000"/>
                </a:solidFill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Test </a:t>
            </a:r>
            <a:r>
              <a:rPr lang="en-US" dirty="0" smtClean="0"/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63176" y="1503681"/>
            <a:ext cx="822362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ct val="50000"/>
              </a:spcBef>
            </a:pPr>
            <a:r>
              <a:rPr lang="en-US" sz="4000" dirty="0" smtClean="0">
                <a:latin typeface="Franklin Gothic Medium" pitchFamily="34" charset="0"/>
              </a:rPr>
              <a:t>Tested at 200 ft/min </a:t>
            </a:r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(1.01 m/s)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  <a:p>
            <a:pPr marL="915988" lvl="1" indent="-457200" defTabSz="914400">
              <a:spcBef>
                <a:spcPct val="50000"/>
              </a:spcBef>
              <a:buFont typeface="Arial"/>
              <a:buChar char="•"/>
            </a:pPr>
            <a:r>
              <a:rPr lang="en-US" sz="3200" dirty="0">
                <a:latin typeface="Franklin Gothic Medium" pitchFamily="34" charset="0"/>
              </a:rPr>
              <a:t>10,000 PV: 50 </a:t>
            </a:r>
            <a:r>
              <a:rPr lang="en-US" sz="3200" dirty="0" smtClean="0">
                <a:latin typeface="Franklin Gothic Medium" pitchFamily="34" charset="0"/>
              </a:rPr>
              <a:t>psi	 </a:t>
            </a:r>
            <a:r>
              <a:rPr lang="en-US" sz="2000" dirty="0" smtClean="0">
                <a:solidFill>
                  <a:srgbClr val="21834E"/>
                </a:solidFill>
                <a:latin typeface="Franklin Gothic Medium" pitchFamily="34" charset="0"/>
              </a:rPr>
              <a:t>(350 PV: 2.25 N)</a:t>
            </a:r>
            <a:endParaRPr lang="en-US" sz="3200" dirty="0">
              <a:latin typeface="Franklin Gothic Medium" pitchFamily="34" charset="0"/>
            </a:endParaRPr>
          </a:p>
          <a:p>
            <a:pPr marL="915988" lvl="1" indent="-457200" defTabSz="914400"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latin typeface="Franklin Gothic Medium" pitchFamily="34" charset="0"/>
              </a:rPr>
              <a:t>50,000 </a:t>
            </a:r>
            <a:r>
              <a:rPr lang="en-US" sz="3200" dirty="0">
                <a:latin typeface="Franklin Gothic Medium" pitchFamily="34" charset="0"/>
              </a:rPr>
              <a:t>PV: 250 </a:t>
            </a:r>
            <a:r>
              <a:rPr lang="en-US" sz="3200" dirty="0" smtClean="0">
                <a:latin typeface="Franklin Gothic Medium" pitchFamily="34" charset="0"/>
              </a:rPr>
              <a:t>psi	 </a:t>
            </a:r>
            <a:r>
              <a:rPr lang="en-US" sz="2000" dirty="0" smtClean="0">
                <a:solidFill>
                  <a:srgbClr val="21834E"/>
                </a:solidFill>
                <a:latin typeface="Franklin Gothic Medium" pitchFamily="34" charset="0"/>
              </a:rPr>
              <a:t>(1750 PV: 11.24 N)</a:t>
            </a:r>
            <a:endParaRPr lang="en-US" sz="3200" dirty="0" smtClean="0">
              <a:latin typeface="Franklin Gothic Medium" pitchFamily="34" charset="0"/>
            </a:endParaRPr>
          </a:p>
          <a:p>
            <a:pPr marL="915988" lvl="1" indent="-457200" defTabSz="914400"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solidFill>
                  <a:schemeClr val="folHlink"/>
                </a:solidFill>
                <a:latin typeface="Franklin Gothic Medium" pitchFamily="34" charset="0"/>
              </a:rPr>
              <a:t>75,000 PV: 375 psi	 </a:t>
            </a:r>
            <a:r>
              <a:rPr lang="en-US" sz="2000" dirty="0" smtClean="0">
                <a:solidFill>
                  <a:srgbClr val="21834E"/>
                </a:solidFill>
                <a:latin typeface="Franklin Gothic Medium" pitchFamily="34" charset="0"/>
              </a:rPr>
              <a:t>(2625 PV: 16.86 N)</a:t>
            </a:r>
            <a:endParaRPr lang="en-US" sz="3200" dirty="0" smtClean="0">
              <a:solidFill>
                <a:schemeClr val="folHlink"/>
              </a:solidFill>
              <a:latin typeface="Franklin Gothic Medium" pitchFamily="34" charset="0"/>
            </a:endParaRPr>
          </a:p>
          <a:p>
            <a:pPr marL="915988" lvl="1" indent="-457200" defTabSz="914400"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solidFill>
                  <a:schemeClr val="folHlink"/>
                </a:solidFill>
                <a:latin typeface="Franklin Gothic Medium" pitchFamily="34" charset="0"/>
              </a:rPr>
              <a:t>100,000 PV: 500 psi	 </a:t>
            </a:r>
            <a:r>
              <a:rPr lang="en-US" sz="2000" dirty="0" smtClean="0">
                <a:solidFill>
                  <a:srgbClr val="21834E"/>
                </a:solidFill>
                <a:latin typeface="Franklin Gothic Medium" pitchFamily="34" charset="0"/>
              </a:rPr>
              <a:t>(3500 PV: 22.48 N</a:t>
            </a:r>
            <a:r>
              <a:rPr lang="en-US" sz="2000" i="1" dirty="0" smtClean="0">
                <a:solidFill>
                  <a:srgbClr val="21834E"/>
                </a:solidFill>
                <a:latin typeface="Franklin Gothic Medium" pitchFamily="34" charset="0"/>
              </a:rPr>
              <a:t>)</a:t>
            </a:r>
            <a:endParaRPr lang="en-US" sz="3200" i="1" dirty="0">
              <a:solidFill>
                <a:schemeClr val="folHlink"/>
              </a:solidFill>
              <a:latin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</a:t>
            </a:r>
            <a:r>
              <a:rPr lang="en-US" dirty="0" smtClean="0"/>
              <a:t>Temperature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31024"/>
              </p:ext>
            </p:extLst>
          </p:nvPr>
        </p:nvGraphicFramePr>
        <p:xfrm>
          <a:off x="232583" y="1057275"/>
          <a:ext cx="8444057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321" y="0"/>
            <a:ext cx="6786319" cy="81915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10,000 PV : 100 psi </a:t>
            </a:r>
            <a:r>
              <a:rPr lang="en-US" sz="3400" dirty="0"/>
              <a:t>@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100 ft/min</a:t>
            </a:r>
            <a:endParaRPr lang="en-US" sz="3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06862" y="1361400"/>
            <a:ext cx="2346802" cy="861034"/>
            <a:chOff x="-19313" y="189853"/>
            <a:chExt cx="1059651" cy="2152838"/>
          </a:xfrm>
        </p:grpSpPr>
        <p:sp>
          <p:nvSpPr>
            <p:cNvPr id="15" name="Rectangle 14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39375"/>
              </p:ext>
            </p:extLst>
          </p:nvPr>
        </p:nvGraphicFramePr>
        <p:xfrm>
          <a:off x="457200" y="4572000"/>
          <a:ext cx="4114800" cy="2057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9873"/>
                <a:gridCol w="1623241"/>
                <a:gridCol w="661686"/>
              </a:tblGrid>
              <a:tr h="316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Wear </a:t>
                      </a: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Factor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</a:b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in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Dynamic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Franklin Gothic Book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18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23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0.57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PPA-CF/AF/TFE/SI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0.41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PPS-AF/TFE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34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0.73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46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0.39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PA </a:t>
                      </a:r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4/6-TFE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59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20539"/>
              </p:ext>
            </p:extLst>
          </p:nvPr>
        </p:nvGraphicFramePr>
        <p:xfrm>
          <a:off x="4663440" y="4572000"/>
          <a:ext cx="4114801" cy="2060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2098"/>
                <a:gridCol w="1440336"/>
                <a:gridCol w="662367"/>
              </a:tblGrid>
              <a:tr h="32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</a:t>
                      </a:r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)*E-10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63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PPA-CF/TFE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65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0.79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4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Franklin Gothic Book"/>
                          <a:cs typeface="Franklin Gothic Book"/>
                        </a:rPr>
                        <a:t>PEEK-CF/GRPH/TFE (CGP)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79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0.50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8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PEEK-CF/PFPE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81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0.59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PEEK-CF/AF/TFE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86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Franklin Gothic Book"/>
                          <a:cs typeface="Franklin Gothic Book"/>
                        </a:rPr>
                        <a:t>0.12</a:t>
                      </a:r>
                      <a:endParaRPr lang="en-US" sz="1000" b="0" i="0" u="none" strike="noStrike" dirty="0"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124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PEEK-AF/TFE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158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PPS-GF/TFE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233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PPS-CF/TFE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296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0.36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305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  <a:tr h="155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PPA-CF/Proprietary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536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0.35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0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02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214555"/>
              </p:ext>
            </p:extLst>
          </p:nvPr>
        </p:nvGraphicFramePr>
        <p:xfrm>
          <a:off x="228601" y="970280"/>
          <a:ext cx="8468359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24714"/>
            <a:ext cx="7065868" cy="798246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400°F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(205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°C) Testing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10,000 PV : 100 psi @ 200 ft/min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67820" y="1348630"/>
            <a:ext cx="2346802" cy="861034"/>
            <a:chOff x="-19313" y="189853"/>
            <a:chExt cx="1059651" cy="2152838"/>
          </a:xfrm>
        </p:grpSpPr>
        <p:sp>
          <p:nvSpPr>
            <p:cNvPr id="17" name="Rectangle 16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96534"/>
              </p:ext>
            </p:extLst>
          </p:nvPr>
        </p:nvGraphicFramePr>
        <p:xfrm>
          <a:off x="1600200" y="4572000"/>
          <a:ext cx="5486400" cy="20574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9610"/>
                <a:gridCol w="2127035"/>
                <a:gridCol w="1029755"/>
              </a:tblGrid>
              <a:tr h="36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 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7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5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933802"/>
              </p:ext>
            </p:extLst>
          </p:nvPr>
        </p:nvGraphicFramePr>
        <p:xfrm>
          <a:off x="228601" y="1038225"/>
          <a:ext cx="8453118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3" y="24714"/>
            <a:ext cx="7050626" cy="798246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400°F (205°C)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Testing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50,000 PV : 250 psi @ 200 ft/min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08462" y="1453771"/>
            <a:ext cx="2346802" cy="861034"/>
            <a:chOff x="-19313" y="189853"/>
            <a:chExt cx="1059651" cy="2152838"/>
          </a:xfrm>
        </p:grpSpPr>
        <p:sp>
          <p:nvSpPr>
            <p:cNvPr id="17" name="Rectangle 16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76674" y="189853"/>
              <a:ext cx="953106" cy="9317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9313" y="1531941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1645" y="1502250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-19313" y="875029"/>
              <a:ext cx="103220" cy="571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68881" y="862407"/>
              <a:ext cx="953107" cy="7160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aseline="0" dirty="0" smtClean="0">
                  <a:latin typeface="+mj-lt"/>
                </a:rPr>
                <a:t>Extensive </a:t>
              </a:r>
              <a:r>
                <a:rPr lang="en-US" sz="1000" baseline="0" dirty="0">
                  <a:latin typeface="+mj-lt"/>
                </a:rPr>
                <a:t>Post Curing </a:t>
              </a:r>
              <a:r>
                <a:rPr lang="en-US" sz="1000" baseline="0" dirty="0" smtClean="0">
                  <a:latin typeface="+mj-lt"/>
                </a:rPr>
                <a:t>Process</a:t>
              </a:r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9603"/>
              </p:ext>
            </p:extLst>
          </p:nvPr>
        </p:nvGraphicFramePr>
        <p:xfrm>
          <a:off x="1600200" y="4571999"/>
          <a:ext cx="5486400" cy="2057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9610"/>
                <a:gridCol w="2127035"/>
                <a:gridCol w="1029755"/>
              </a:tblGrid>
              <a:tr h="37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 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75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9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24713"/>
            <a:ext cx="7055708" cy="798247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400°F (205°C)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Testing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75,000 PV : 500 psi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@ 150 ft/min</a:t>
            </a:r>
            <a:endParaRPr lang="en-US" sz="16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304880"/>
              </p:ext>
            </p:extLst>
          </p:nvPr>
        </p:nvGraphicFramePr>
        <p:xfrm>
          <a:off x="228600" y="1143000"/>
          <a:ext cx="8458200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01178" y="1360591"/>
            <a:ext cx="2346802" cy="607034"/>
            <a:chOff x="-19313" y="189853"/>
            <a:chExt cx="1059651" cy="1517763"/>
          </a:xfrm>
        </p:grpSpPr>
        <p:sp>
          <p:nvSpPr>
            <p:cNvPr id="14" name="Rectangle 13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71645" y="189853"/>
              <a:ext cx="953106" cy="93178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9313" y="896866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71645" y="867175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76629"/>
              </p:ext>
            </p:extLst>
          </p:nvPr>
        </p:nvGraphicFramePr>
        <p:xfrm>
          <a:off x="1600200" y="4571999"/>
          <a:ext cx="5486400" cy="2057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9610"/>
                <a:gridCol w="2127035"/>
                <a:gridCol w="1029755"/>
              </a:tblGrid>
              <a:tr h="37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 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75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01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1" y="24714"/>
            <a:ext cx="7066149" cy="808406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400°F (205°C)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Testing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100,000 PV : 500 psi @ 200 ft/min</a:t>
            </a:r>
            <a:endParaRPr lang="en-US" sz="16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148470"/>
              </p:ext>
            </p:extLst>
          </p:nvPr>
        </p:nvGraphicFramePr>
        <p:xfrm>
          <a:off x="228600" y="1143000"/>
          <a:ext cx="8468639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497962" y="1344926"/>
            <a:ext cx="2346802" cy="607034"/>
            <a:chOff x="-19313" y="189853"/>
            <a:chExt cx="1059651" cy="1517763"/>
          </a:xfrm>
        </p:grpSpPr>
        <p:sp>
          <p:nvSpPr>
            <p:cNvPr id="15" name="Rectangle 14"/>
            <p:cNvSpPr/>
            <p:nvPr/>
          </p:nvSpPr>
          <p:spPr>
            <a:xfrm flipH="1" flipV="1">
              <a:off x="-19312" y="233658"/>
              <a:ext cx="103220" cy="5715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7" name="TextBox 2"/>
            <p:cNvSpPr txBox="1"/>
            <p:nvPr/>
          </p:nvSpPr>
          <p:spPr>
            <a:xfrm>
              <a:off x="71645" y="189853"/>
              <a:ext cx="953106" cy="93178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+mj-lt"/>
                </a:rPr>
                <a:t>Not Melt </a:t>
              </a:r>
              <a:r>
                <a:rPr lang="en-US" sz="1000" dirty="0" smtClean="0">
                  <a:latin typeface="+mj-lt"/>
                </a:rPr>
                <a:t>Processable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9313" y="896866"/>
              <a:ext cx="102959" cy="571567"/>
            </a:xfrm>
            <a:prstGeom prst="rect">
              <a:avLst/>
            </a:prstGeom>
            <a:solidFill>
              <a:srgbClr val="188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dirty="0">
                <a:latin typeface="+mj-lt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71645" y="867175"/>
              <a:ext cx="968693" cy="84044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+mj-lt"/>
                </a:rPr>
                <a:t>Melt Processable Thermoplastic</a:t>
              </a:r>
              <a:endParaRPr lang="en-US" sz="1000" dirty="0">
                <a:latin typeface="+mj-lt"/>
              </a:endParaRPr>
            </a:p>
            <a:p>
              <a:endParaRPr lang="en-US" sz="1000" dirty="0">
                <a:latin typeface="+mj-lt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24911"/>
              </p:ext>
            </p:extLst>
          </p:nvPr>
        </p:nvGraphicFramePr>
        <p:xfrm>
          <a:off x="1600200" y="4572000"/>
          <a:ext cx="5486400" cy="20595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9610"/>
                <a:gridCol w="2127035"/>
                <a:gridCol w="1029755"/>
              </a:tblGrid>
              <a:tr h="376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 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Wear Factor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</a:t>
                      </a:r>
                      <a:r>
                        <a:rPr lang="en-US" sz="1000" b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-min/ft-lb-hr)*E-10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</a:p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µ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PEEK-CF/Ceramic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TS-PI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0.07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PEEK-CF/GRPH/TFE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PPS-CF/Proprietary Wear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PEEK-CF/TFE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1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PTFE 2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67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1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  <a:tr h="17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PAI 2</a:t>
                      </a:r>
                    </a:p>
                  </a:txBody>
                  <a:tcPr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Wear Limit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NA</a:t>
                      </a:r>
                    </a:p>
                  </a:txBody>
                  <a:tcPr marL="9525" marR="9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11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Wear Testing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ASTM D-3702 </a:t>
            </a:r>
            <a:r>
              <a:rPr lang="ja-JP" altLang="en-US" sz="3200" dirty="0" smtClean="0">
                <a:solidFill>
                  <a:prstClr val="black"/>
                </a:solidFill>
                <a:latin typeface="+mj-lt"/>
              </a:rPr>
              <a:t>“</a:t>
            </a:r>
            <a:r>
              <a:rPr lang="en-US" altLang="ja-JP" sz="3200" dirty="0">
                <a:solidFill>
                  <a:prstClr val="black"/>
                </a:solidFill>
                <a:latin typeface="+mj-lt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hrust 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W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asher</a:t>
            </a:r>
            <a:r>
              <a:rPr lang="ja-JP" altLang="en-US" sz="3200" dirty="0">
                <a:solidFill>
                  <a:prstClr val="black"/>
                </a:solidFill>
                <a:latin typeface="+mj-lt"/>
              </a:rPr>
              <a:t>”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W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ear 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est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27949"/>
            <a:ext cx="3450693" cy="422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4328" y="2362200"/>
            <a:ext cx="4352943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Franklin Gothic Medium"/>
                <a:cs typeface="Franklin Gothic Book"/>
              </a:rPr>
              <a:t>Rotating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Franklin Gothic Book"/>
                <a:cs typeface="Franklin Gothic Book"/>
              </a:rPr>
              <a:t>Molded or machined sample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28" y="4062209"/>
            <a:ext cx="4352943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Franklin Gothic Medium"/>
                <a:cs typeface="Franklin Gothic Book"/>
              </a:rPr>
              <a:t>Stationary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/>
                </a:solidFill>
                <a:latin typeface="Franklin Gothic Book"/>
                <a:cs typeface="Franklin Gothic Book"/>
              </a:rPr>
              <a:t>Thrust washer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Franklin Gothic Book"/>
                <a:cs typeface="Franklin Gothic Book"/>
              </a:rPr>
              <a:t>(steel, aluminum, plastic, etc.)</a:t>
            </a:r>
          </a:p>
        </p:txBody>
      </p:sp>
    </p:spTree>
    <p:extLst>
      <p:ext uri="{BB962C8B-B14F-4D97-AF65-F5344CB8AC3E}">
        <p14:creationId xmlns:p14="http://schemas.microsoft.com/office/powerpoint/2010/main" val="280280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4294967295"/>
          </p:nvPr>
        </p:nvSpPr>
        <p:spPr>
          <a:xfrm>
            <a:off x="384969" y="1371600"/>
            <a:ext cx="8374062" cy="3124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Identify compounds optimized for resistance to wear in extremely abrasive environments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Work with an outside laboratory to develop a series of abrasive tests to identify best performing compounds</a:t>
            </a:r>
          </a:p>
        </p:txBody>
      </p:sp>
    </p:spTree>
    <p:extLst>
      <p:ext uri="{BB962C8B-B14F-4D97-AF65-F5344CB8AC3E}">
        <p14:creationId xmlns:p14="http://schemas.microsoft.com/office/powerpoint/2010/main" val="8757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81825" cy="819150"/>
          </a:xfrm>
        </p:spPr>
        <p:txBody>
          <a:bodyPr anchor="b"/>
          <a:lstStyle/>
          <a:p>
            <a:r>
              <a:rPr lang="en-US" dirty="0" smtClean="0"/>
              <a:t>Planned Abrasion Testing Project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794385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>
                <a:latin typeface="+mj-lt"/>
              </a:rPr>
              <a:t>Two Test Methods for Initial Screening:</a:t>
            </a:r>
          </a:p>
          <a:p>
            <a:pPr marL="457200" indent="-457200">
              <a:spcBef>
                <a:spcPts val="1800"/>
              </a:spcBef>
              <a:buFont typeface="Franklin Gothic Medium" pitchFamily="34" charset="0"/>
              <a:buChar char="–"/>
            </a:pPr>
            <a:r>
              <a:rPr lang="en-US" sz="2400" dirty="0" smtClean="0">
                <a:latin typeface="Franklin Gothic Book"/>
                <a:cs typeface="Franklin Gothic Book"/>
              </a:rPr>
              <a:t>ASTM G75 (Miller Abrasion)</a:t>
            </a:r>
          </a:p>
          <a:p>
            <a:pPr marL="457200" indent="-457200">
              <a:spcBef>
                <a:spcPts val="1800"/>
              </a:spcBef>
              <a:buFont typeface="Franklin Gothic Medium" pitchFamily="34" charset="0"/>
              <a:buChar char="–"/>
            </a:pPr>
            <a:r>
              <a:rPr lang="en-US" sz="2400" dirty="0" smtClean="0">
                <a:latin typeface="Franklin Gothic Book"/>
                <a:cs typeface="Franklin Gothic Book"/>
              </a:rPr>
              <a:t>ASTM G105 dry abrasive with and without slurry adaptor</a:t>
            </a:r>
          </a:p>
          <a:p>
            <a:pPr marL="457200" indent="-457200">
              <a:spcBef>
                <a:spcPts val="1800"/>
              </a:spcBef>
              <a:buFont typeface="Franklin Gothic Medium" pitchFamily="34" charset="0"/>
              <a:buChar char="–"/>
            </a:pPr>
            <a:r>
              <a:rPr lang="en-US" sz="2400" dirty="0" smtClean="0">
                <a:latin typeface="Franklin Gothic Book"/>
                <a:cs typeface="Franklin Gothic Book"/>
              </a:rPr>
              <a:t>Abrasives to be used:</a:t>
            </a:r>
          </a:p>
          <a:p>
            <a:pPr marL="914400" lvl="1" indent="-457200">
              <a:spcBef>
                <a:spcPts val="1800"/>
              </a:spcBef>
              <a:buFont typeface="Franklin Gothic Medium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AL</a:t>
            </a:r>
            <a:r>
              <a:rPr lang="en-US" baseline="-25000" dirty="0" smtClean="0">
                <a:latin typeface="Franklin Gothic Book"/>
                <a:cs typeface="Franklin Gothic Book"/>
              </a:rPr>
              <a:t>2</a:t>
            </a:r>
            <a:r>
              <a:rPr lang="en-US" dirty="0" smtClean="0">
                <a:latin typeface="Franklin Gothic Book"/>
                <a:cs typeface="Franklin Gothic Book"/>
              </a:rPr>
              <a:t>O</a:t>
            </a:r>
            <a:r>
              <a:rPr lang="en-US" baseline="-25000" dirty="0" smtClean="0">
                <a:latin typeface="Franklin Gothic Book"/>
                <a:cs typeface="Franklin Gothic Book"/>
              </a:rPr>
              <a:t>3</a:t>
            </a:r>
            <a:r>
              <a:rPr lang="en-US" dirty="0" smtClean="0">
                <a:latin typeface="Franklin Gothic Book"/>
                <a:cs typeface="Franklin Gothic Book"/>
              </a:rPr>
              <a:t> for “down-hole”/energy applications</a:t>
            </a:r>
          </a:p>
          <a:p>
            <a:pPr marL="914400" lvl="1" indent="-457200">
              <a:spcBef>
                <a:spcPts val="1800"/>
              </a:spcBef>
              <a:buFont typeface="Franklin Gothic Medium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AFS 50-70 test sand for automotive/industrial applications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396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endParaRPr lang="en-US" sz="3600" dirty="0" smtClean="0">
              <a:latin typeface="Franklin Gothic Medium" charset="0"/>
              <a:ea typeface="ＭＳ Ｐゴシック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3600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524000" y="4581525"/>
            <a:ext cx="64008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-107" charset="0"/>
              <a:buNone/>
              <a:defRPr sz="2400" i="1" kern="120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060575"/>
            <a:ext cx="7772400" cy="194971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  <a:ea typeface="+mj-ea"/>
                <a:cs typeface="+mj-cs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9pPr>
          </a:lstStyle>
          <a:p>
            <a:r>
              <a:rPr lang="en-US" sz="4400" smtClean="0">
                <a:solidFill>
                  <a:srgbClr val="000000"/>
                </a:solidFill>
                <a:ea typeface="ＭＳ Ｐゴシック" pitchFamily="34" charset="-128"/>
              </a:rPr>
              <a:t>Questions?</a:t>
            </a:r>
            <a:endParaRPr lang="en-US" sz="4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4250311"/>
            <a:ext cx="6400800" cy="16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-107" charset="0"/>
              <a:buNone/>
              <a:defRPr sz="2400" i="1" kern="120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i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Gregg Newby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gnewby@rtpcompany.com</a:t>
            </a:r>
            <a:endParaRPr lang="en-US" i="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i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(843) 425-7633</a:t>
            </a:r>
          </a:p>
        </p:txBody>
      </p:sp>
    </p:spTree>
    <p:extLst>
      <p:ext uri="{BB962C8B-B14F-4D97-AF65-F5344CB8AC3E}">
        <p14:creationId xmlns:p14="http://schemas.microsoft.com/office/powerpoint/2010/main" val="2570723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6D42"/>
                </a:solidFill>
              </a:rPr>
              <a:t>RTP Company</a:t>
            </a:r>
            <a:endParaRPr lang="en-US" dirty="0">
              <a:solidFill>
                <a:srgbClr val="1F6D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r>
              <a:rPr lang="en-US" sz="2400" dirty="0">
                <a:latin typeface="Franklin Gothic Medium" charset="0"/>
                <a:ea typeface="ＭＳ Ｐゴシック" charset="0"/>
              </a:rPr>
              <a:t>Visit </a:t>
            </a:r>
            <a:r>
              <a:rPr lang="en-US" sz="2400" dirty="0">
                <a:latin typeface="Franklin Gothic Medium" charset="0"/>
                <a:ea typeface="ＭＳ Ｐゴシック" charset="0"/>
                <a:hlinkClick r:id="rId3"/>
              </a:rPr>
              <a:t>www.rtpcompany.com</a:t>
            </a:r>
            <a:r>
              <a:rPr lang="en-US" sz="2400" dirty="0">
                <a:latin typeface="Franklin Gothic Medium" charset="0"/>
                <a:ea typeface="ＭＳ Ｐゴシック" charset="0"/>
              </a:rPr>
              <a:t> to learn more about RTP Company’s complete portfolio of </a:t>
            </a:r>
            <a:r>
              <a:rPr lang="en-US" sz="2400" dirty="0" smtClean="0">
                <a:latin typeface="Franklin Gothic Medium" charset="0"/>
                <a:ea typeface="ＭＳ Ｐゴシック" charset="0"/>
              </a:rPr>
              <a:t>custom engineered </a:t>
            </a:r>
            <a:r>
              <a:rPr lang="en-US" sz="2400" dirty="0">
                <a:latin typeface="Franklin Gothic Medium" charset="0"/>
                <a:ea typeface="ＭＳ Ｐゴシック" charset="0"/>
              </a:rPr>
              <a:t>thermoplastic compounds</a:t>
            </a:r>
          </a:p>
          <a:p>
            <a:endParaRPr lang="en-US" dirty="0"/>
          </a:p>
        </p:txBody>
      </p:sp>
      <p:pic>
        <p:nvPicPr>
          <p:cNvPr id="5" name="Picture 4" descr="Screen Shot 2014-10-28 at 8.26.1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t="14321" r="4630" b="7424"/>
          <a:stretch/>
        </p:blipFill>
        <p:spPr>
          <a:xfrm>
            <a:off x="915938" y="2775528"/>
            <a:ext cx="7312124" cy="36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Wear Testing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260600"/>
            <a:ext cx="4128146" cy="4445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Franklin Gothic Book"/>
              </a:rPr>
              <a:t>Adjustable:</a:t>
            </a:r>
          </a:p>
          <a:p>
            <a:pPr lvl="1">
              <a:spcAft>
                <a:spcPts val="0"/>
              </a:spcAft>
              <a:defRPr/>
            </a:pPr>
            <a:r>
              <a:rPr lang="en-US" sz="2000" dirty="0" smtClean="0">
                <a:latin typeface="Franklin Gothic Book"/>
                <a:cs typeface="Franklin Gothic Book"/>
              </a:rPr>
              <a:t>Counter-surface (thrust washer)</a:t>
            </a:r>
          </a:p>
          <a:p>
            <a:pPr lvl="1">
              <a:spcAft>
                <a:spcPts val="0"/>
              </a:spcAft>
              <a:defRPr/>
            </a:pPr>
            <a:r>
              <a:rPr lang="en-US" sz="2000" dirty="0" smtClean="0">
                <a:latin typeface="Franklin Gothic Book"/>
                <a:cs typeface="Franklin Gothic Book"/>
              </a:rPr>
              <a:t>Pressure</a:t>
            </a:r>
          </a:p>
          <a:p>
            <a:pPr lvl="1">
              <a:spcAft>
                <a:spcPts val="0"/>
              </a:spcAft>
              <a:defRPr/>
            </a:pPr>
            <a:r>
              <a:rPr lang="en-US" sz="2000" dirty="0" smtClean="0">
                <a:latin typeface="Franklin Gothic Book"/>
                <a:cs typeface="Franklin Gothic Book"/>
              </a:rPr>
              <a:t>Velocity</a:t>
            </a:r>
          </a:p>
          <a:p>
            <a:pPr lvl="1">
              <a:spcAft>
                <a:spcPts val="0"/>
              </a:spcAft>
              <a:defRPr/>
            </a:pPr>
            <a:r>
              <a:rPr lang="en-US" sz="2000" dirty="0" smtClean="0">
                <a:latin typeface="Franklin Gothic Book"/>
                <a:cs typeface="Franklin Gothic Book"/>
              </a:rPr>
              <a:t>Temperature</a:t>
            </a:r>
          </a:p>
          <a:p>
            <a:pPr lvl="1">
              <a:spcAft>
                <a:spcPts val="0"/>
              </a:spcAft>
              <a:buNone/>
              <a:defRPr/>
            </a:pPr>
            <a:endParaRPr lang="en-US" sz="2000" dirty="0" smtClean="0">
              <a:latin typeface="Franklin Gothic Book"/>
              <a:cs typeface="Franklin Gothic Book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Franklin Gothic Book"/>
                <a:cs typeface="Franklin Gothic Book"/>
              </a:rPr>
              <a:t>The best use of this test is to perform comparative screening of multiple candidate materials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ASTM D-3702 </a:t>
            </a:r>
            <a:r>
              <a:rPr lang="ja-JP" altLang="en-US" sz="3200" dirty="0" smtClean="0">
                <a:solidFill>
                  <a:prstClr val="black"/>
                </a:solidFill>
                <a:latin typeface="+mj-lt"/>
              </a:rPr>
              <a:t>“</a:t>
            </a:r>
            <a:r>
              <a:rPr lang="en-US" altLang="ja-JP" sz="3200" dirty="0">
                <a:solidFill>
                  <a:prstClr val="black"/>
                </a:solidFill>
                <a:latin typeface="+mj-lt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hrust 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W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asher</a:t>
            </a:r>
            <a:r>
              <a:rPr lang="ja-JP" altLang="en-US" sz="3200" dirty="0">
                <a:solidFill>
                  <a:prstClr val="black"/>
                </a:solidFill>
                <a:latin typeface="+mj-lt"/>
              </a:rPr>
              <a:t>”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W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ear 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+mj-lt"/>
              </a:rPr>
              <a:t>est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6346" y="2227949"/>
            <a:ext cx="3450693" cy="422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681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Wear Factor (K)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pPr algn="ctr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4000" b="1" dirty="0" smtClean="0">
                <a:latin typeface="+mj-lt"/>
                <a:ea typeface="ＭＳ Ｐゴシック" charset="0"/>
              </a:rPr>
              <a:t>K </a:t>
            </a:r>
            <a:r>
              <a:rPr lang="en-US" sz="4000" b="1" dirty="0">
                <a:latin typeface="+mj-lt"/>
                <a:ea typeface="ＭＳ Ｐゴシック" charset="0"/>
              </a:rPr>
              <a:t>= W/(F x V x T)</a:t>
            </a:r>
          </a:p>
          <a:p>
            <a:pPr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2400" i="1" dirty="0" smtClean="0">
              <a:latin typeface="Franklin Gothic Medium" charset="0"/>
              <a:ea typeface="ＭＳ Ｐゴシック" charset="0"/>
            </a:endParaRPr>
          </a:p>
          <a:p>
            <a:pPr defTabSz="914400" eaLnBrk="1" hangingPunct="1">
              <a:buFont typeface="Arial" charset="0"/>
              <a:buNone/>
            </a:pPr>
            <a:r>
              <a:rPr lang="en-US" sz="2800" b="1" dirty="0" smtClean="0">
                <a:latin typeface="Franklin Gothic Book"/>
                <a:ea typeface="ＭＳ Ｐゴシック" charset="0"/>
                <a:cs typeface="Franklin Gothic Book"/>
              </a:rPr>
              <a:t>K 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=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Wear Factor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:  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(in</a:t>
            </a:r>
            <a:r>
              <a:rPr lang="en-US" sz="2000" i="1" baseline="30000" dirty="0">
                <a:latin typeface="Franklin Gothic Book"/>
                <a:ea typeface="ＭＳ Ｐゴシック" charset="0"/>
                <a:cs typeface="Franklin Gothic Book"/>
              </a:rPr>
              <a:t>3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-min/ft-lb-hr</a:t>
            </a:r>
            <a:r>
              <a:rPr lang="en-US" sz="2000" i="1" dirty="0" smtClean="0">
                <a:latin typeface="Franklin Gothic Book"/>
                <a:ea typeface="ＭＳ Ｐゴシック" charset="0"/>
                <a:cs typeface="Franklin Gothic Book"/>
              </a:rPr>
              <a:t>) ∙ 10</a:t>
            </a:r>
            <a:r>
              <a:rPr lang="en-US" sz="2000" i="1" baseline="30000" dirty="0" smtClean="0">
                <a:latin typeface="Franklin Gothic Book"/>
                <a:ea typeface="ＭＳ Ｐゴシック" charset="0"/>
                <a:cs typeface="Franklin Gothic Book"/>
              </a:rPr>
              <a:t>-</a:t>
            </a:r>
            <a:r>
              <a:rPr lang="en-US" sz="2000" i="1" baseline="30000" dirty="0">
                <a:latin typeface="Franklin Gothic Book"/>
                <a:ea typeface="ＭＳ Ｐゴシック" charset="0"/>
                <a:cs typeface="Franklin Gothic Book"/>
              </a:rPr>
              <a:t>10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  or (mm</a:t>
            </a:r>
            <a:r>
              <a:rPr lang="en-US" sz="2000" i="1" baseline="30000" dirty="0">
                <a:latin typeface="Franklin Gothic Book"/>
                <a:ea typeface="ＭＳ Ｐゴシック" charset="0"/>
                <a:cs typeface="Franklin Gothic Book"/>
              </a:rPr>
              <a:t>3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/N-m</a:t>
            </a:r>
            <a:r>
              <a:rPr lang="en-US" sz="2000" i="1" dirty="0" smtClean="0">
                <a:latin typeface="Franklin Gothic Book"/>
                <a:ea typeface="ＭＳ Ｐゴシック" charset="0"/>
                <a:cs typeface="Franklin Gothic Book"/>
              </a:rPr>
              <a:t>) ∙ 10</a:t>
            </a:r>
            <a:r>
              <a:rPr lang="en-US" sz="2000" i="1" baseline="30000" dirty="0" smtClean="0">
                <a:latin typeface="Franklin Gothic Book"/>
                <a:ea typeface="ＭＳ Ｐゴシック" charset="0"/>
                <a:cs typeface="Franklin Gothic Book"/>
              </a:rPr>
              <a:t>-8</a:t>
            </a:r>
          </a:p>
          <a:p>
            <a:pPr defTabSz="914400" eaLnBrk="1" hangingPunct="1">
              <a:buNone/>
            </a:pPr>
            <a:r>
              <a:rPr lang="en-US" sz="2800" b="1" dirty="0">
                <a:latin typeface="Franklin Gothic Book"/>
                <a:ea typeface="ＭＳ Ｐゴシック" charset="0"/>
                <a:cs typeface="Franklin Gothic Book"/>
              </a:rPr>
              <a:t>W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= Volume wear:  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in</a:t>
            </a:r>
            <a:r>
              <a:rPr lang="en-US" sz="2000" i="1" baseline="30000" dirty="0">
                <a:latin typeface="Franklin Gothic Book"/>
                <a:ea typeface="ＭＳ Ｐゴシック" charset="0"/>
                <a:cs typeface="Franklin Gothic Book"/>
              </a:rPr>
              <a:t>3</a:t>
            </a:r>
            <a:r>
              <a:rPr lang="en-US" sz="2000" i="1" dirty="0">
                <a:latin typeface="Franklin Gothic Book"/>
                <a:ea typeface="ＭＳ Ｐゴシック" charset="0"/>
                <a:cs typeface="Franklin Gothic Book"/>
              </a:rPr>
              <a:t> or mm</a:t>
            </a:r>
            <a:r>
              <a:rPr lang="en-US" sz="2000" i="1" baseline="30000" dirty="0">
                <a:latin typeface="Franklin Gothic Book"/>
                <a:ea typeface="ＭＳ Ｐゴシック" charset="0"/>
                <a:cs typeface="Franklin Gothic Book"/>
              </a:rPr>
              <a:t>3</a:t>
            </a:r>
            <a:endParaRPr lang="en-US" sz="2000" i="1" dirty="0">
              <a:latin typeface="Franklin Gothic Book"/>
              <a:ea typeface="ＭＳ Ｐゴシック" charset="0"/>
              <a:cs typeface="Franklin Gothic Book"/>
            </a:endParaRPr>
          </a:p>
          <a:p>
            <a:pPr defTabSz="914400" eaLnBrk="1" hangingPunct="1">
              <a:buFont typeface="Arial" charset="0"/>
              <a:buNone/>
            </a:pPr>
            <a:r>
              <a:rPr lang="en-US" sz="2800" b="1" dirty="0" smtClean="0">
                <a:latin typeface="Franklin Gothic Book"/>
                <a:ea typeface="ＭＳ Ｐゴシック" charset="0"/>
                <a:cs typeface="Franklin Gothic Book"/>
              </a:rPr>
              <a:t>F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  =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Force: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2400" i="1" dirty="0" smtClean="0">
                <a:latin typeface="Franklin Gothic Book"/>
                <a:ea typeface="ＭＳ Ｐゴシック" charset="0"/>
                <a:cs typeface="Franklin Gothic Book"/>
              </a:rPr>
              <a:t>lb </a:t>
            </a:r>
            <a:r>
              <a:rPr lang="en-US" sz="2400" i="1" dirty="0">
                <a:latin typeface="Franklin Gothic Book"/>
                <a:ea typeface="ＭＳ Ｐゴシック" charset="0"/>
                <a:cs typeface="Franklin Gothic Book"/>
              </a:rPr>
              <a:t>or N</a:t>
            </a:r>
          </a:p>
          <a:p>
            <a:pPr defTabSz="914400" eaLnBrk="1" hangingPunct="1">
              <a:buFont typeface="Arial" charset="0"/>
              <a:buNone/>
            </a:pPr>
            <a:r>
              <a:rPr lang="en-US" sz="2800" b="1" dirty="0" smtClean="0">
                <a:latin typeface="Franklin Gothic Book"/>
                <a:ea typeface="ＭＳ Ｐゴシック" charset="0"/>
                <a:cs typeface="Franklin Gothic Book"/>
              </a:rPr>
              <a:t>V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  = Velocity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: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2400" i="1" dirty="0" smtClean="0">
                <a:latin typeface="Franklin Gothic Book"/>
                <a:ea typeface="ＭＳ Ｐゴシック" charset="0"/>
                <a:cs typeface="Franklin Gothic Book"/>
              </a:rPr>
              <a:t>ft</a:t>
            </a:r>
            <a:r>
              <a:rPr lang="en-US" sz="2400" i="1" dirty="0">
                <a:latin typeface="Franklin Gothic Book"/>
                <a:ea typeface="ＭＳ Ｐゴシック" charset="0"/>
                <a:cs typeface="Franklin Gothic Book"/>
              </a:rPr>
              <a:t>/min or m/sec</a:t>
            </a:r>
          </a:p>
          <a:p>
            <a:pPr defTabSz="914400" eaLnBrk="1" hangingPunct="1">
              <a:buFont typeface="Arial" charset="0"/>
              <a:buNone/>
            </a:pPr>
            <a:r>
              <a:rPr lang="en-US" sz="2800" b="1" dirty="0" smtClean="0">
                <a:latin typeface="Franklin Gothic Book"/>
                <a:ea typeface="ＭＳ Ｐゴシック" charset="0"/>
                <a:cs typeface="Franklin Gothic Book"/>
              </a:rPr>
              <a:t>T 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= 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Elapsed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time</a:t>
            </a:r>
            <a:r>
              <a:rPr lang="en-US" sz="2800" dirty="0">
                <a:latin typeface="Franklin Gothic Book"/>
                <a:ea typeface="ＭＳ Ｐゴシック" charset="0"/>
                <a:cs typeface="Franklin Gothic Book"/>
              </a:rPr>
              <a:t>: </a:t>
            </a:r>
            <a:r>
              <a:rPr lang="en-US" sz="2800" dirty="0" smtClean="0"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2400" i="1" dirty="0" smtClean="0">
                <a:latin typeface="Franklin Gothic Book"/>
                <a:ea typeface="ＭＳ Ｐゴシック" charset="0"/>
                <a:cs typeface="Franklin Gothic Book"/>
              </a:rPr>
              <a:t>hr </a:t>
            </a:r>
            <a:r>
              <a:rPr lang="en-US" sz="2400" i="1" dirty="0">
                <a:latin typeface="Franklin Gothic Book"/>
                <a:ea typeface="ＭＳ Ｐゴシック" charset="0"/>
                <a:cs typeface="Franklin Gothic Book"/>
              </a:rPr>
              <a:t>or </a:t>
            </a:r>
            <a:r>
              <a:rPr lang="en-US" sz="2400" i="1" dirty="0" smtClean="0">
                <a:latin typeface="Franklin Gothic Book"/>
                <a:ea typeface="ＭＳ Ｐゴシック" charset="0"/>
                <a:cs typeface="Franklin Gothic Book"/>
              </a:rPr>
              <a:t>sec</a:t>
            </a:r>
          </a:p>
          <a:p>
            <a:pPr defTabSz="914400" eaLnBrk="1" hangingPunct="1">
              <a:buFont typeface="Arial" charset="0"/>
              <a:buNone/>
            </a:pPr>
            <a:endParaRPr lang="en-US" sz="2400" i="1" dirty="0">
              <a:latin typeface="Franklin Gothic Book"/>
              <a:ea typeface="ＭＳ Ｐゴシック" charset="0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094982"/>
            <a:ext cx="82296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100 Hour Test</a:t>
            </a:r>
            <a:endParaRPr lang="en-US" sz="3200" dirty="0">
              <a:solidFill>
                <a:srgbClr val="000000"/>
              </a:solidFill>
              <a:latin typeface="Franklin Gothic Medium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Franklin Gothic Medium"/>
              </a:rPr>
              <a:t>Lower Value = Better Wear Resistance</a:t>
            </a:r>
          </a:p>
        </p:txBody>
      </p:sp>
    </p:spTree>
    <p:extLst>
      <p:ext uri="{BB962C8B-B14F-4D97-AF65-F5344CB8AC3E}">
        <p14:creationId xmlns:p14="http://schemas.microsoft.com/office/powerpoint/2010/main" val="323167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21834E"/>
                </a:solidFill>
                <a:latin typeface="Franklin Gothic Medium" charset="0"/>
                <a:ea typeface="ＭＳ Ｐゴシック" charset="0"/>
              </a:rPr>
              <a:t>Definitions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Franklin Gothic Medium"/>
                <a:cs typeface=" (Body)"/>
              </a:rPr>
              <a:t>Standard conditions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Steel </a:t>
            </a:r>
            <a:r>
              <a:rPr lang="en-US" sz="2400" dirty="0">
                <a:solidFill>
                  <a:prstClr val="black"/>
                </a:solidFill>
                <a:latin typeface="Franklin Gothic Book"/>
                <a:cs typeface="Franklin Gothic Book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hrust </a:t>
            </a:r>
            <a:r>
              <a:rPr lang="en-US" sz="2400" dirty="0">
                <a:solidFill>
                  <a:prstClr val="black"/>
                </a:solidFill>
                <a:latin typeface="Franklin Gothic Book"/>
                <a:cs typeface="Franklin Gothic Book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asher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40 psi : 50 ft/min (2000PV)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Ambient </a:t>
            </a:r>
            <a:r>
              <a:rPr lang="en-US" sz="2400" dirty="0">
                <a:solidFill>
                  <a:prstClr val="black"/>
                </a:solidFill>
                <a:latin typeface="Franklin Gothic Book"/>
                <a:cs typeface="Franklin Gothic Book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emp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Book"/>
                <a:cs typeface="Franklin Gothic Book"/>
              </a:rPr>
              <a:t>100 hour test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Franklin Gothic Medium" charset="0"/>
                <a:ea typeface="ＭＳ Ｐゴシック" charset="0"/>
              </a:rPr>
              <a:t>PV = (Pressure · Velocity)</a:t>
            </a:r>
            <a:endParaRPr lang="en-US" sz="2400" b="1" dirty="0">
              <a:latin typeface="Franklin Gothic Medium" charset="0"/>
              <a:ea typeface="ＭＳ Ｐゴシック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Conditions often used </a:t>
            </a: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together</a:t>
            </a:r>
            <a:b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</a:br>
            <a:r>
              <a:rPr lang="en-US" sz="2400" dirty="0" smtClean="0">
                <a:latin typeface="Franklin Gothic Book"/>
                <a:ea typeface="ＭＳ Ｐゴシック" charset="0"/>
                <a:cs typeface="Franklin Gothic Book"/>
              </a:rPr>
              <a:t>to </a:t>
            </a:r>
            <a:r>
              <a:rPr lang="en-US" sz="2400" dirty="0">
                <a:latin typeface="Franklin Gothic Book"/>
                <a:ea typeface="ＭＳ Ｐゴシック" charset="0"/>
                <a:cs typeface="Franklin Gothic Book"/>
              </a:rPr>
              <a:t>characterize severity of a wear load</a:t>
            </a:r>
          </a:p>
          <a:p>
            <a:pPr lvl="0" algn="ctr"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2,000 = (40 psi · 50 </a:t>
            </a:r>
            <a:r>
              <a:rPr lang="en-US" sz="3200" b="1" dirty="0" err="1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ft</a:t>
            </a:r>
            <a:r>
              <a:rPr lang="en-US" sz="3200" b="1" dirty="0">
                <a:solidFill>
                  <a:srgbClr val="000000"/>
                </a:solidFill>
                <a:latin typeface="Franklin Gothic Medium" charset="0"/>
                <a:ea typeface="ＭＳ Ｐゴシック" charset="0"/>
              </a:rPr>
              <a:t>/min)</a:t>
            </a:r>
            <a:endParaRPr lang="en-US" sz="2400" b="1" dirty="0">
              <a:solidFill>
                <a:srgbClr val="000000"/>
              </a:solidFill>
              <a:latin typeface="Franklin Gothic Medium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1F6D42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51756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34E"/>
                </a:solidFill>
              </a:rPr>
              <a:t>Wear Testing</a:t>
            </a:r>
            <a:endParaRPr lang="en-US" dirty="0">
              <a:solidFill>
                <a:srgbClr val="21834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43900" cy="5029200"/>
          </a:xfrm>
        </p:spPr>
        <p:txBody>
          <a:bodyPr/>
          <a:lstStyle/>
          <a:p>
            <a:r>
              <a:rPr lang="en-US" dirty="0" smtClean="0"/>
              <a:t>Wear data: typically shown at a specified PV</a:t>
            </a:r>
          </a:p>
          <a:p>
            <a:pPr lvl="1"/>
            <a:r>
              <a:rPr lang="en-US" dirty="0" smtClean="0"/>
              <a:t>Example: PV=2,000 (standard conditions)</a:t>
            </a:r>
          </a:p>
          <a:p>
            <a:pPr lvl="2"/>
            <a:r>
              <a:rPr lang="en-US" dirty="0" smtClean="0"/>
              <a:t>40 psi (P)</a:t>
            </a:r>
          </a:p>
          <a:p>
            <a:pPr lvl="2"/>
            <a:r>
              <a:rPr lang="en-US" dirty="0" smtClean="0"/>
              <a:t>50 ft./min(V)</a:t>
            </a:r>
          </a:p>
          <a:p>
            <a:pPr lvl="2"/>
            <a:endParaRPr lang="en-US" sz="1700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/>
              <a:t>Does an equivalent PV always result in the same data?</a:t>
            </a:r>
          </a:p>
          <a:p>
            <a:pPr lvl="1"/>
            <a:r>
              <a:rPr lang="en-US" dirty="0" smtClean="0"/>
              <a:t>Let’s consider PV=2,000 (nonstandard conditions)</a:t>
            </a:r>
          </a:p>
          <a:p>
            <a:pPr lvl="2"/>
            <a:r>
              <a:rPr lang="en-US" dirty="0" smtClean="0"/>
              <a:t>10 psi (P)</a:t>
            </a:r>
          </a:p>
          <a:p>
            <a:pPr lvl="2"/>
            <a:r>
              <a:rPr lang="en-US" dirty="0" smtClean="0"/>
              <a:t>200 ft./min (V)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8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Workshop Template">
  <a:themeElements>
    <a:clrScheme name="Custom 3">
      <a:dk1>
        <a:sysClr val="windowText" lastClr="000000"/>
      </a:dk1>
      <a:lt1>
        <a:sysClr val="window" lastClr="FFFFFF"/>
      </a:lt1>
      <a:dk2>
        <a:srgbClr val="21834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1_NEW-PowerPoint-Template">
      <a:majorFont>
        <a:latin typeface="Franklin Gothic Medium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3862</Words>
  <Application>Microsoft Macintosh PowerPoint</Application>
  <PresentationFormat>On-screen Show (4:3)</PresentationFormat>
  <Paragraphs>1093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Workshop Template</vt:lpstr>
      <vt:lpstr>Worksheet</vt:lpstr>
      <vt:lpstr>Wear and Friction, Beyond the Fundamentals</vt:lpstr>
      <vt:lpstr>Definitions</vt:lpstr>
      <vt:lpstr>Definitions</vt:lpstr>
      <vt:lpstr>Testing Wear Resistance</vt:lpstr>
      <vt:lpstr>Wear Testing</vt:lpstr>
      <vt:lpstr>Wear Testing</vt:lpstr>
      <vt:lpstr>Wear Factor (K)</vt:lpstr>
      <vt:lpstr>Definitions</vt:lpstr>
      <vt:lpstr>Wear Testing</vt:lpstr>
      <vt:lpstr>Wear Testing</vt:lpstr>
      <vt:lpstr>PowerPoint Presentation</vt:lpstr>
      <vt:lpstr>Definitions</vt:lpstr>
      <vt:lpstr>Types of Sliding Friction</vt:lpstr>
      <vt:lpstr>Friction and Thermoplastics </vt:lpstr>
      <vt:lpstr>Morphology Characteristics</vt:lpstr>
      <vt:lpstr>Morphology</vt:lpstr>
      <vt:lpstr>Additive Technologies</vt:lpstr>
      <vt:lpstr>Additive Technologies</vt:lpstr>
      <vt:lpstr>PTFE Wear Mechanism</vt:lpstr>
      <vt:lpstr>PTFE Filled Compounds</vt:lpstr>
      <vt:lpstr>Additive Technologies</vt:lpstr>
      <vt:lpstr>Additive Technologies</vt:lpstr>
      <vt:lpstr>Wear Resistance Data</vt:lpstr>
      <vt:lpstr>Friction Data</vt:lpstr>
      <vt:lpstr> Physical Property Comparison</vt:lpstr>
      <vt:lpstr>Additive Technologies</vt:lpstr>
      <vt:lpstr>PowerPoint Presentation</vt:lpstr>
      <vt:lpstr> Additive Technologies</vt:lpstr>
      <vt:lpstr>Fibers and Wear Resistance</vt:lpstr>
      <vt:lpstr>Fibers and Wear Resistance</vt:lpstr>
      <vt:lpstr>RTP Company Ultra Wear &amp; Friction Compounds</vt:lpstr>
      <vt:lpstr>What is Ultra Wear &amp; Friction?</vt:lpstr>
      <vt:lpstr>What is Ultra Wear &amp; Friction?</vt:lpstr>
      <vt:lpstr>Broad Application</vt:lpstr>
      <vt:lpstr>Broad Markets</vt:lpstr>
      <vt:lpstr>Wear Testing Conditions</vt:lpstr>
      <vt:lpstr> Fifteen “Ultra” Compounds </vt:lpstr>
      <vt:lpstr>Non-RTP Compounds </vt:lpstr>
      <vt:lpstr>10,000 PV : 100 psi @ 100 ft/min</vt:lpstr>
      <vt:lpstr>10,000 PV : 50 psi @ 200 ft/min</vt:lpstr>
      <vt:lpstr>50,000 PV : 500 psi @ 100 ft/min</vt:lpstr>
      <vt:lpstr>50,000 PV : 250 psi @ 200 ft/min</vt:lpstr>
      <vt:lpstr>Elevated Temperature 400°F /205°C Test Results</vt:lpstr>
      <vt:lpstr>Elevated Temperature Testing</vt:lpstr>
      <vt:lpstr>10,000 PV : 100 psi @ 100 ft/min</vt:lpstr>
      <vt:lpstr>400°F (205°C) Testing 10,000 PV : 100 psi @ 200 ft/min</vt:lpstr>
      <vt:lpstr>400°F (205°C) Testing 50,000 PV : 250 psi @ 200 ft/min</vt:lpstr>
      <vt:lpstr>400°F (205°C) Testing 75,000 PV : 500 psi @ 150 ft/min</vt:lpstr>
      <vt:lpstr>400°F (205°C) Testing 100,000 PV : 500 psi @ 200 ft/min</vt:lpstr>
      <vt:lpstr>What’s Next?</vt:lpstr>
      <vt:lpstr>Planned Abrasion Testing Project</vt:lpstr>
      <vt:lpstr>PowerPoint Presentation</vt:lpstr>
      <vt:lpstr>RTP Company</vt:lpstr>
    </vt:vector>
  </TitlesOfParts>
  <Company>RTP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the Physics of Wear and Friction</dc:title>
  <dc:creator>Samuel Pederson</dc:creator>
  <cp:lastModifiedBy>Haily Prigge</cp:lastModifiedBy>
  <cp:revision>41</cp:revision>
  <cp:lastPrinted>2014-10-28T21:03:49Z</cp:lastPrinted>
  <dcterms:created xsi:type="dcterms:W3CDTF">2012-04-12T14:36:08Z</dcterms:created>
  <dcterms:modified xsi:type="dcterms:W3CDTF">2014-10-28T21:19:03Z</dcterms:modified>
</cp:coreProperties>
</file>